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Documents\&#1044;&#1086;&#1082;&#1091;&#1084;&#1077;&#1085;&#1090;&#1099;%20&#1040;&#1089;&#1090;&#1088;&#1086;\excel%20&#1075;&#1088;&#1072;&#1092;&#1080;&#1082;&#1080;\&#1087;&#1086;%202016\&#1075;&#1088;&#1072;&#1092;&#1080;&#1082;%20&#1080;&#1079;&#1084;&#1077;&#1088;&#1077;&#1085;&#1080;&#1081;%202003-2016%20&#1072;&#1085;&#1075;&#108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/>
              <a:t>Number of meansurements of ISON project
from 2003 to 2016, K.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Лист1!$C$7:$P$7</c:f>
              <c:strCache>
                <c:ptCount val="14"/>
                <c:pt idx="0">
                  <c:v>2003 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Лист1!$C$8:$P$8</c:f>
              <c:numCache>
                <c:formatCode>General</c:formatCode>
                <c:ptCount val="14"/>
                <c:pt idx="0">
                  <c:v>2.2610000000000001</c:v>
                </c:pt>
                <c:pt idx="1">
                  <c:v>20</c:v>
                </c:pt>
                <c:pt idx="2">
                  <c:v>62</c:v>
                </c:pt>
                <c:pt idx="3">
                  <c:v>56</c:v>
                </c:pt>
                <c:pt idx="4">
                  <c:v>224</c:v>
                </c:pt>
                <c:pt idx="5">
                  <c:v>717.5</c:v>
                </c:pt>
                <c:pt idx="6">
                  <c:v>1150</c:v>
                </c:pt>
                <c:pt idx="7">
                  <c:v>2000</c:v>
                </c:pt>
                <c:pt idx="8">
                  <c:v>3500</c:v>
                </c:pt>
                <c:pt idx="9">
                  <c:v>5850</c:v>
                </c:pt>
                <c:pt idx="10">
                  <c:v>8400</c:v>
                </c:pt>
                <c:pt idx="11">
                  <c:v>10866</c:v>
                </c:pt>
                <c:pt idx="12">
                  <c:v>15400</c:v>
                </c:pt>
                <c:pt idx="13">
                  <c:v>18996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50176"/>
        <c:axId val="117854976"/>
      </c:lineChart>
      <c:catAx>
        <c:axId val="10885017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854976"/>
        <c:crosses val="autoZero"/>
        <c:auto val="1"/>
        <c:lblAlgn val="ctr"/>
        <c:lblOffset val="100"/>
        <c:noMultiLvlLbl val="0"/>
      </c:catAx>
      <c:valAx>
        <c:axId val="117854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8850176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BB9FE-3FE2-48DF-A080-DBE781FC2B33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024F-3F81-49EA-B80D-1CD72AB0D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2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9024F-3F81-49EA-B80D-1CD72AB0D1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3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2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4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0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0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4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9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6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8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7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9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CCF32-05BC-486A-9F1C-AE3FA66BE525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4D8E-8B0B-4C2F-9E25-7EB2353D77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3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2115666"/>
          </a:xfrm>
        </p:spPr>
        <p:txBody>
          <a:bodyPr>
            <a:normAutofit/>
          </a:bodyPr>
          <a:lstStyle/>
          <a:p>
            <a:r>
              <a:rPr lang="en-US" b="1" dirty="0"/>
              <a:t>ISON network development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 2015 - 2016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284984"/>
            <a:ext cx="6400800" cy="182460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Igor Molotov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Roscosmos</a:t>
            </a:r>
            <a:r>
              <a:rPr lang="en-US" dirty="0" smtClean="0">
                <a:solidFill>
                  <a:schemeClr val="tx1"/>
                </a:solidFill>
              </a:rPr>
              <a:t> delegation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KIAM RAS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445224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IADC </a:t>
            </a:r>
            <a:r>
              <a:rPr lang="en-US" sz="2400" dirty="0" smtClean="0"/>
              <a:t>35</a:t>
            </a:r>
            <a:r>
              <a:rPr lang="en-US" sz="2400" baseline="30000" dirty="0" smtClean="0"/>
              <a:t>th</a:t>
            </a:r>
            <a:r>
              <a:rPr lang="ru-RU" sz="2400" dirty="0" smtClean="0"/>
              <a:t>  </a:t>
            </a:r>
            <a:r>
              <a:rPr lang="en-US" sz="2400" dirty="0" smtClean="0"/>
              <a:t>Darmstadt, Germany ―</a:t>
            </a:r>
            <a:r>
              <a:rPr lang="ru-RU" sz="2400" dirty="0" smtClean="0"/>
              <a:t> </a:t>
            </a:r>
            <a:r>
              <a:rPr lang="en-US" sz="2400" dirty="0" smtClean="0"/>
              <a:t>WG1</a:t>
            </a:r>
          </a:p>
          <a:p>
            <a:pPr algn="ctr"/>
            <a:r>
              <a:rPr lang="en-US" sz="2400" dirty="0" smtClean="0"/>
              <a:t>April 24 – 26,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3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230425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Development </a:t>
            </a:r>
            <a:r>
              <a:rPr lang="en-US" sz="4000" dirty="0" smtClean="0"/>
              <a:t>of </a:t>
            </a:r>
            <a:r>
              <a:rPr lang="en-US" sz="4000" dirty="0" smtClean="0"/>
              <a:t>segment </a:t>
            </a:r>
            <a:r>
              <a:rPr lang="en-US" sz="4000" dirty="0" smtClean="0"/>
              <a:t>of the </a:t>
            </a:r>
            <a:r>
              <a:rPr lang="en-US" sz="4000" dirty="0" smtClean="0"/>
              <a:t>ISON </a:t>
            </a:r>
            <a:r>
              <a:rPr lang="en-US" sz="4000" dirty="0"/>
              <a:t>for “</a:t>
            </a:r>
            <a:r>
              <a:rPr lang="en-US" sz="4000" dirty="0" smtClean="0"/>
              <a:t>commercial” observations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/>
              <a:t>25 </a:t>
            </a:r>
            <a:r>
              <a:rPr lang="en-US" sz="2700" b="1" dirty="0" smtClean="0"/>
              <a:t>cm TAL-250</a:t>
            </a:r>
            <a:r>
              <a:rPr lang="en-US" sz="2700" dirty="0" smtClean="0"/>
              <a:t> in </a:t>
            </a:r>
            <a:r>
              <a:rPr lang="en-US" sz="2700" b="1" dirty="0" smtClean="0"/>
              <a:t>Tarija</a:t>
            </a:r>
            <a:r>
              <a:rPr lang="en-US" sz="2700" dirty="0" smtClean="0"/>
              <a:t>, Bolivia; </a:t>
            </a:r>
            <a:r>
              <a:rPr lang="en-US" sz="2700" b="1" dirty="0" smtClean="0"/>
              <a:t>25 cm TAL-250</a:t>
            </a:r>
            <a:r>
              <a:rPr lang="en-US" sz="2700" dirty="0" smtClean="0"/>
              <a:t> in </a:t>
            </a:r>
            <a:r>
              <a:rPr lang="en-US" sz="2700" b="1" dirty="0" smtClean="0"/>
              <a:t>Barnaul</a:t>
            </a:r>
            <a:r>
              <a:rPr lang="en-US" sz="2700" dirty="0" smtClean="0"/>
              <a:t>, Altay region, Russia, </a:t>
            </a:r>
            <a:r>
              <a:rPr lang="en-US" sz="2700" b="1" dirty="0" smtClean="0"/>
              <a:t>18 cm GAM-180 </a:t>
            </a:r>
            <a:r>
              <a:rPr lang="en-US" sz="2700" dirty="0" smtClean="0"/>
              <a:t>in </a:t>
            </a:r>
            <a:r>
              <a:rPr lang="en-US" sz="2700" b="1" dirty="0" smtClean="0"/>
              <a:t>Krasnodar</a:t>
            </a:r>
            <a:r>
              <a:rPr lang="en-US" sz="2700" dirty="0" smtClean="0"/>
              <a:t>, </a:t>
            </a:r>
            <a:r>
              <a:rPr lang="en-US" sz="2700" dirty="0" err="1" smtClean="0"/>
              <a:t>Russi</a:t>
            </a:r>
            <a:r>
              <a:rPr lang="en-US" sz="2700" dirty="0"/>
              <a:t>;</a:t>
            </a:r>
            <a:r>
              <a:rPr lang="en-US" sz="2700" dirty="0" smtClean="0"/>
              <a:t> </a:t>
            </a:r>
            <a:r>
              <a:rPr lang="en-US" sz="2700" b="1" dirty="0" smtClean="0"/>
              <a:t>22 cm SHS-22</a:t>
            </a:r>
            <a:r>
              <a:rPr lang="en-US" sz="2700" dirty="0" smtClean="0"/>
              <a:t> in </a:t>
            </a:r>
            <a:r>
              <a:rPr lang="en-US" sz="2700" b="1" dirty="0" err="1" smtClean="0"/>
              <a:t>Multa</a:t>
            </a:r>
            <a:r>
              <a:rPr lang="en-US" sz="2700" dirty="0" smtClean="0"/>
              <a:t>, Altay republic, Russia </a:t>
            </a:r>
            <a:endParaRPr lang="ru-RU" sz="2700" dirty="0"/>
          </a:p>
        </p:txBody>
      </p:sp>
      <p:pic>
        <p:nvPicPr>
          <p:cNvPr id="3" name="Picture 4" descr="C:\Users\Игорь\Desktop\IMGP91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2865" r="4660"/>
          <a:stretch/>
        </p:blipFill>
        <p:spPr bwMode="auto">
          <a:xfrm>
            <a:off x="5879592" y="4614813"/>
            <a:ext cx="3072384" cy="2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горь\Desktop\IMG-20170318-WA0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5"/>
          <a:stretch/>
        </p:blipFill>
        <p:spPr bwMode="auto">
          <a:xfrm>
            <a:off x="107505" y="2597600"/>
            <a:ext cx="2622322" cy="39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Игорь\Desktop\DSC0510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9" b="2602"/>
          <a:stretch/>
        </p:blipFill>
        <p:spPr bwMode="auto">
          <a:xfrm>
            <a:off x="4860032" y="2492896"/>
            <a:ext cx="2000157" cy="2042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Игорь\Desktop\015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22799" r="21251"/>
          <a:stretch/>
        </p:blipFill>
        <p:spPr bwMode="auto">
          <a:xfrm>
            <a:off x="2771800" y="2597600"/>
            <a:ext cx="2048257" cy="2092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C:\Users\Игорь\Desktop\IMGP91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6308"/>
            <a:ext cx="2520297" cy="18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горь\Desktop\DSC032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92" y="2852936"/>
            <a:ext cx="2208648" cy="146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274638"/>
            <a:ext cx="8435280" cy="128215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en-US" altLang="ru-RU" sz="2700" dirty="0" smtClean="0"/>
              <a:t/>
            </a:r>
            <a:br>
              <a:rPr lang="en-US" altLang="ru-RU" sz="2700" dirty="0" smtClean="0"/>
            </a:br>
            <a:r>
              <a:rPr lang="en-US" altLang="ru-RU" sz="2700" dirty="0" smtClean="0"/>
              <a:t/>
            </a:r>
            <a:br>
              <a:rPr lang="en-US" altLang="ru-RU" sz="2700" dirty="0" smtClean="0"/>
            </a:br>
            <a:r>
              <a:rPr lang="en-US" altLang="ru-RU" sz="12000" b="1" dirty="0" smtClean="0"/>
              <a:t>Details of new </a:t>
            </a:r>
            <a:r>
              <a:rPr lang="en-US" altLang="ru-RU" sz="12000" b="1" dirty="0" smtClean="0"/>
              <a:t>40-cm telescope with FOV of </a:t>
            </a:r>
            <a:r>
              <a:rPr lang="en-US" altLang="ru-RU" sz="12000" b="1" dirty="0" smtClean="0"/>
              <a:t>5.5x5.5 degree. Fist </a:t>
            </a:r>
            <a:r>
              <a:rPr lang="en-US" altLang="ru-RU" sz="12000" b="1" dirty="0" smtClean="0"/>
              <a:t>test is planned in May </a:t>
            </a:r>
            <a:r>
              <a:rPr lang="en-US" altLang="ru-RU" sz="12000" b="1" dirty="0" smtClean="0"/>
              <a:t>2017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ru-RU" sz="9600" dirty="0" smtClean="0"/>
              <a:t>Two images of tube, full aperture lens corrector, mirror</a:t>
            </a:r>
            <a:r>
              <a:rPr lang="en-US" altLang="ru-RU" sz="9600" b="1" dirty="0" smtClean="0"/>
              <a:t/>
            </a:r>
            <a:br>
              <a:rPr lang="en-US" altLang="ru-RU" sz="9600" b="1" dirty="0" smtClean="0"/>
            </a:br>
            <a:r>
              <a:rPr lang="ru-RU" altLang="ru-RU" sz="9600" dirty="0" smtClean="0"/>
              <a:t/>
            </a:r>
            <a:br>
              <a:rPr lang="ru-RU" altLang="ru-RU" sz="9600" dirty="0" smtClean="0"/>
            </a:br>
            <a:endParaRPr lang="ru-RU" sz="9600" dirty="0"/>
          </a:p>
        </p:txBody>
      </p:sp>
      <p:pic>
        <p:nvPicPr>
          <p:cNvPr id="3" name="Picture 2" descr="C:\Documents and Settings\Игорь\Рабочий стол\Doc-5-5-5.files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369" y="1772816"/>
            <a:ext cx="2664296" cy="2091096"/>
          </a:xfrm>
          <a:prstGeom prst="rect">
            <a:avLst/>
          </a:prstGeom>
          <a:noFill/>
        </p:spPr>
      </p:pic>
      <p:pic>
        <p:nvPicPr>
          <p:cNvPr id="6146" name="Picture 2" descr="C:\Users\Игорь\Desktop\Doc3ee335556.files\image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r="8275"/>
          <a:stretch/>
        </p:blipFill>
        <p:spPr bwMode="auto">
          <a:xfrm>
            <a:off x="4860032" y="1897391"/>
            <a:ext cx="2747562" cy="246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горь\Desktop\Doc7788244333.files\image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15305" r="11175" b="17706"/>
          <a:stretch/>
        </p:blipFill>
        <p:spPr bwMode="auto">
          <a:xfrm>
            <a:off x="1457130" y="3933056"/>
            <a:ext cx="2250774" cy="28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Doc7788244333.files\image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43944"/>
            <a:ext cx="2346211" cy="22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2873"/>
            <a:ext cx="5400600" cy="248766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Prototype of barrier optical telescope </a:t>
            </a:r>
            <a:r>
              <a:rPr lang="en-US" sz="4000" dirty="0"/>
              <a:t>for detection of LEO and HEO </a:t>
            </a:r>
            <a:r>
              <a:rPr lang="en-US" sz="4000" dirty="0" smtClean="0"/>
              <a:t>(in perigee)</a:t>
            </a:r>
            <a:br>
              <a:rPr lang="en-US" sz="4000" dirty="0" smtClean="0"/>
            </a:br>
            <a:r>
              <a:rPr lang="en-US" sz="4000" dirty="0" smtClean="0"/>
              <a:t>  </a:t>
            </a:r>
            <a:r>
              <a:rPr lang="en-US" sz="3600" dirty="0"/>
              <a:t>20 cm x 6 </a:t>
            </a:r>
            <a:r>
              <a:rPr lang="en-US" sz="3600" dirty="0" smtClean="0"/>
              <a:t>with common FOV 42 x 4.5 </a:t>
            </a:r>
            <a:r>
              <a:rPr lang="en-US" sz="3600" dirty="0" err="1" smtClean="0"/>
              <a:t>degr</a:t>
            </a:r>
            <a:r>
              <a:rPr lang="en-US" sz="3600" dirty="0" smtClean="0"/>
              <a:t>., photometry 6 Hz </a:t>
            </a:r>
            <a:endParaRPr lang="ru-RU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4811" t="868" r="3780" b="4776"/>
          <a:stretch>
            <a:fillRect/>
          </a:stretch>
        </p:blipFill>
        <p:spPr bwMode="auto">
          <a:xfrm>
            <a:off x="5645623" y="787885"/>
            <a:ext cx="3442533" cy="19326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горь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8" b="66403"/>
          <a:stretch/>
        </p:blipFill>
        <p:spPr bwMode="auto">
          <a:xfrm>
            <a:off x="66783" y="2762298"/>
            <a:ext cx="3528392" cy="15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горь\Desktop\image002w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9802" b="5489"/>
          <a:stretch/>
        </p:blipFill>
        <p:spPr bwMode="auto">
          <a:xfrm>
            <a:off x="3715825" y="2935210"/>
            <a:ext cx="2080311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горь\Desktop\Doc1110000рр2.files\image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913710" cy="19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горь\Desktop\Doc1110000рр2.files\image0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4" b="26882"/>
          <a:stretch/>
        </p:blipFill>
        <p:spPr bwMode="auto">
          <a:xfrm>
            <a:off x="6516216" y="5039346"/>
            <a:ext cx="2099144" cy="17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Игорь\Desktop\Doc1110000рр2.files\image0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24488" r="7620" b="9845"/>
          <a:stretch/>
        </p:blipFill>
        <p:spPr bwMode="auto">
          <a:xfrm>
            <a:off x="6042196" y="3396490"/>
            <a:ext cx="3047184" cy="15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Игорь\Desktop\готовность-№1_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9576" r="1" b="2547"/>
          <a:stretch/>
        </p:blipFill>
        <p:spPr bwMode="auto">
          <a:xfrm>
            <a:off x="3624879" y="5110992"/>
            <a:ext cx="2688129" cy="16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ISON network is </a:t>
            </a:r>
            <a:r>
              <a:rPr lang="en-US" sz="2400" dirty="0" smtClean="0"/>
              <a:t>splitting on </a:t>
            </a:r>
            <a:r>
              <a:rPr lang="en-US" sz="2400" dirty="0"/>
              <a:t>3 segments that may be </a:t>
            </a:r>
            <a:r>
              <a:rPr lang="en-US" sz="2400" dirty="0" smtClean="0"/>
              <a:t>independent in near future: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- KIAM scientific international cooperation;</a:t>
            </a:r>
          </a:p>
          <a:p>
            <a:pPr marL="0" indent="0">
              <a:buNone/>
            </a:pPr>
            <a:r>
              <a:rPr lang="en-US" sz="2400" dirty="0" smtClean="0"/>
              <a:t>   - </a:t>
            </a:r>
            <a:r>
              <a:rPr lang="en-US" sz="2400" dirty="0" err="1" smtClean="0"/>
              <a:t>Roscomsos</a:t>
            </a:r>
            <a:r>
              <a:rPr lang="en-US" sz="2400" dirty="0" smtClean="0"/>
              <a:t> segment (</a:t>
            </a:r>
            <a:r>
              <a:rPr lang="en-US" sz="2400" dirty="0"/>
              <a:t>ASPOS </a:t>
            </a:r>
            <a:r>
              <a:rPr lang="en-US" sz="2400" dirty="0" smtClean="0"/>
              <a:t>OKP);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- industry organizations (JSC </a:t>
            </a:r>
            <a:r>
              <a:rPr lang="en-US" sz="2400" dirty="0" err="1" smtClean="0"/>
              <a:t>Vimpel</a:t>
            </a:r>
            <a:r>
              <a:rPr lang="en-US" sz="2400" dirty="0" smtClean="0"/>
              <a:t> &amp; ASC)</a:t>
            </a:r>
          </a:p>
          <a:p>
            <a:r>
              <a:rPr lang="en-US" sz="2400" dirty="0" smtClean="0"/>
              <a:t>New segment of ISON network for observations under commercial contracts is arranged  as part of KIAM cooperation</a:t>
            </a:r>
          </a:p>
          <a:p>
            <a:r>
              <a:rPr lang="en-US" sz="2400" dirty="0" smtClean="0"/>
              <a:t>13 new telescopes are installed/involved in observations (3 for </a:t>
            </a:r>
            <a:r>
              <a:rPr lang="en-US" sz="2400" dirty="0" err="1" smtClean="0"/>
              <a:t>Roscosmos</a:t>
            </a:r>
            <a:r>
              <a:rPr lang="en-US" sz="2400" dirty="0" smtClean="0"/>
              <a:t>, 4 of scientific cooperation, 2 of industry and 4 for commercial segment), including MMT-9 that provides fast photometry observations of bright LEO objects (10.5 star magnitude)</a:t>
            </a:r>
          </a:p>
          <a:p>
            <a:r>
              <a:rPr lang="en-US" sz="2400" dirty="0" smtClean="0"/>
              <a:t>Quantity of ISON telescopes in Western Hemisphere is allowing already to provide the conjunction analysis at GEO</a:t>
            </a:r>
          </a:p>
          <a:p>
            <a:r>
              <a:rPr lang="en-US" sz="2400" dirty="0" smtClean="0"/>
              <a:t>New ISON telescope elaborations are carried out – series of 40 cm telescopes with FOV 5.5x5.5 degree and prototype of barrier telescope 20 cm x 6 with FOV 42 x 4.5 degree  for detection of LEO&amp;HEO objects are in producing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83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9512" y="1124744"/>
            <a:ext cx="8856984" cy="54543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ISON is an open international project that</a:t>
            </a:r>
            <a:r>
              <a:rPr kumimoji="0" lang="en-US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cooperates with 38 observation facilities of various affiliation with 90 telescopes in 16 countries.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Keldysh</a:t>
            </a:r>
            <a:r>
              <a:rPr kumimoji="0" lang="en-US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Institute of Applied Mathematics of the Russian Academy of Sciences (KIAM) coordinates the ISON project,  </a:t>
            </a:r>
            <a:r>
              <a:rPr kumimoji="0" lang="en-US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maintains space objects database of Russian Academy </a:t>
            </a:r>
            <a:r>
              <a:rPr lang="en-US" altLang="ru-RU" sz="2600" dirty="0"/>
              <a:t>of Sciences/Federal Agency for Scientific </a:t>
            </a:r>
            <a:r>
              <a:rPr lang="en-US" altLang="ru-RU" sz="2600" dirty="0" smtClean="0"/>
              <a:t>Organizations</a:t>
            </a:r>
            <a:r>
              <a:rPr kumimoji="0" lang="en-US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 provides conjunction analysis for Russian satellites at high orbits under order of </a:t>
            </a:r>
            <a:r>
              <a:rPr kumimoji="0" lang="en-US" alt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Roscosmos</a:t>
            </a: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ru-RU" sz="2600" dirty="0"/>
              <a:t>ISON represents now interagency </a:t>
            </a:r>
            <a:r>
              <a:rPr lang="en-US" altLang="ru-RU" sz="2600" dirty="0" smtClean="0"/>
              <a:t>association that includes the 4 </a:t>
            </a:r>
            <a:r>
              <a:rPr lang="en-US" altLang="ru-RU" sz="2600" dirty="0" smtClean="0"/>
              <a:t>segments </a:t>
            </a:r>
            <a:r>
              <a:rPr lang="en-US" altLang="ru-RU" sz="2600" dirty="0" smtClean="0"/>
              <a:t>– scientific cooperation, </a:t>
            </a:r>
            <a:r>
              <a:rPr lang="en-US" altLang="ru-RU" sz="2600" dirty="0" err="1" smtClean="0"/>
              <a:t>Roscosmos</a:t>
            </a:r>
            <a:r>
              <a:rPr lang="en-US" altLang="ru-RU" sz="2600" dirty="0"/>
              <a:t>, </a:t>
            </a:r>
            <a:r>
              <a:rPr lang="en-US" altLang="ru-RU" sz="2600" dirty="0" smtClean="0"/>
              <a:t>industry organizations and new one for commercial activities</a:t>
            </a: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814" y="332656"/>
            <a:ext cx="8643938" cy="6429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International Scientific Optical Network (ISON)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40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116632"/>
            <a:ext cx="8050088" cy="72548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ru-RU" sz="3000" b="1" dirty="0" smtClean="0"/>
              <a:t>Map of observatories</a:t>
            </a:r>
            <a:r>
              <a:rPr lang="ru-RU" altLang="ru-RU" sz="3000" b="1" dirty="0" smtClean="0"/>
              <a:t> </a:t>
            </a:r>
            <a:r>
              <a:rPr lang="en-US" altLang="ru-RU" sz="3000" b="1" dirty="0" smtClean="0"/>
              <a:t>that send the data to KIAM</a:t>
            </a:r>
            <a:endParaRPr kumimoji="0" lang="ru-RU" alt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Игорь\Desktop\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78596"/>
            <a:ext cx="9097809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43528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3000" b="1" smtClean="0"/>
              <a:t>Segments of telescopes that send the data to KIAM</a:t>
            </a:r>
            <a:endParaRPr lang="ru-RU" sz="3000" b="1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9512" y="908720"/>
            <a:ext cx="8928992" cy="50014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26 telescopes of KIAM international cooperation for scientific researches</a:t>
            </a:r>
          </a:p>
          <a:p>
            <a:r>
              <a:rPr lang="en-US" altLang="ru-RU" sz="2200" dirty="0" smtClean="0"/>
              <a:t>24 telescopes of «Small innovation enterprise «KIAM Ballistics-Service» for usage in commercial aspects</a:t>
            </a:r>
          </a:p>
          <a:p>
            <a:r>
              <a:rPr lang="en-US" sz="2200" dirty="0" smtClean="0"/>
              <a:t>22 telescopes of the </a:t>
            </a:r>
            <a:r>
              <a:rPr lang="en-US" sz="2200" dirty="0" err="1" smtClean="0"/>
              <a:t>Roscosmos</a:t>
            </a:r>
            <a:r>
              <a:rPr lang="en-US" sz="2200" dirty="0" smtClean="0"/>
              <a:t>/</a:t>
            </a:r>
            <a:r>
              <a:rPr lang="en-US" altLang="ru-RU" sz="2200" dirty="0" err="1" smtClean="0"/>
              <a:t>TsNIIMash</a:t>
            </a:r>
            <a:r>
              <a:rPr lang="en-US" altLang="ru-RU" sz="2200" dirty="0" smtClean="0"/>
              <a:t> (6 observatories EOP-1, EOP-2 + 4 pcs.) to support the conjunction analysis </a:t>
            </a:r>
          </a:p>
          <a:p>
            <a:r>
              <a:rPr lang="en-US" sz="2200" dirty="0" smtClean="0"/>
              <a:t>18 telescopes of JSC MAC </a:t>
            </a:r>
            <a:r>
              <a:rPr lang="en-US" altLang="ru-RU" sz="2200" dirty="0" err="1" smtClean="0"/>
              <a:t>Vympel</a:t>
            </a:r>
            <a:r>
              <a:rPr lang="en-US" altLang="ru-RU" sz="2200" dirty="0" smtClean="0"/>
              <a:t> and JSC ASC in interests of space situation analysis </a:t>
            </a:r>
            <a:endParaRPr lang="ru-RU" sz="2200" dirty="0"/>
          </a:p>
        </p:txBody>
      </p:sp>
      <p:pic>
        <p:nvPicPr>
          <p:cNvPr id="4" name="Picture 2" descr="C:\Users\Игорь\Desktop\ISON Diagram 2016 E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" b="5435"/>
          <a:stretch/>
        </p:blipFill>
        <p:spPr bwMode="auto">
          <a:xfrm>
            <a:off x="1979712" y="3573016"/>
            <a:ext cx="6912768" cy="31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ISON_logo_best_edition.jpg"/>
          <p:cNvPicPr>
            <a:picLocks noChangeAspect="1" noChangeArrowheads="1"/>
          </p:cNvPicPr>
          <p:nvPr/>
        </p:nvPicPr>
        <p:blipFill>
          <a:blip r:embed="rId2" cstate="print"/>
          <a:srcRect l="11578" t="16754" r="10001" b="25131"/>
          <a:stretch>
            <a:fillRect/>
          </a:stretch>
        </p:blipFill>
        <p:spPr bwMode="auto">
          <a:xfrm>
            <a:off x="0" y="6072188"/>
            <a:ext cx="10541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68945034"/>
              </p:ext>
            </p:extLst>
          </p:nvPr>
        </p:nvGraphicFramePr>
        <p:xfrm>
          <a:off x="179512" y="519268"/>
          <a:ext cx="8820854" cy="552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50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101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</a:t>
            </a:r>
            <a:r>
              <a:rPr lang="en-US" dirty="0" err="1" smtClean="0"/>
              <a:t>Roscosmos</a:t>
            </a:r>
            <a:r>
              <a:rPr lang="en-US" dirty="0" smtClean="0"/>
              <a:t> segment:</a:t>
            </a:r>
            <a:br>
              <a:rPr lang="en-US" dirty="0" smtClean="0"/>
            </a:br>
            <a:r>
              <a:rPr lang="en-US" sz="2700" b="1" dirty="0" smtClean="0"/>
              <a:t>1.6 m AZT-33VM </a:t>
            </a:r>
            <a:r>
              <a:rPr lang="en-US" sz="2700" dirty="0" smtClean="0"/>
              <a:t>in </a:t>
            </a:r>
            <a:r>
              <a:rPr lang="en-US" sz="2700" b="1" dirty="0" err="1" smtClean="0"/>
              <a:t>Mondy</a:t>
            </a:r>
            <a:r>
              <a:rPr lang="en-US" sz="2700" dirty="0" smtClean="0"/>
              <a:t>, </a:t>
            </a:r>
            <a:r>
              <a:rPr lang="en-US" sz="2700" dirty="0" err="1" smtClean="0"/>
              <a:t>Sayan</a:t>
            </a:r>
            <a:r>
              <a:rPr lang="en-US" sz="2700" dirty="0" smtClean="0"/>
              <a:t> mountains ; </a:t>
            </a:r>
            <a:r>
              <a:rPr lang="en-US" sz="2700" b="1" dirty="0" smtClean="0"/>
              <a:t>MMT-9</a:t>
            </a:r>
            <a:r>
              <a:rPr lang="en-US" sz="2700" dirty="0" smtClean="0"/>
              <a:t> in </a:t>
            </a:r>
            <a:r>
              <a:rPr lang="en-US" sz="2700" b="1" dirty="0" err="1" smtClean="0"/>
              <a:t>Arkhyz</a:t>
            </a:r>
            <a:r>
              <a:rPr lang="en-US" sz="2700" dirty="0" smtClean="0"/>
              <a:t>, North Caucasus, </a:t>
            </a:r>
            <a:r>
              <a:rPr lang="en-US" sz="2700" b="1" dirty="0" smtClean="0"/>
              <a:t>75-cm Sova-75 </a:t>
            </a:r>
            <a:r>
              <a:rPr lang="en-US" sz="2700" dirty="0" smtClean="0"/>
              <a:t>in </a:t>
            </a:r>
            <a:r>
              <a:rPr lang="en-US" sz="2700" b="1" dirty="0" err="1" smtClean="0"/>
              <a:t>Itajuba</a:t>
            </a:r>
            <a:r>
              <a:rPr lang="en-US" sz="2700" dirty="0" smtClean="0"/>
              <a:t>, Brazil</a:t>
            </a:r>
            <a:endParaRPr lang="ru-RU" sz="2700" dirty="0"/>
          </a:p>
        </p:txBody>
      </p:sp>
      <p:pic>
        <p:nvPicPr>
          <p:cNvPr id="1026" name="Picture 2" descr="C:\Users\Игорь\Desktop\image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0"/>
          <a:stretch/>
        </p:blipFill>
        <p:spPr bwMode="auto">
          <a:xfrm>
            <a:off x="4388982" y="3140968"/>
            <a:ext cx="4101546" cy="19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650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1"/>
          <a:stretch/>
        </p:blipFill>
        <p:spPr bwMode="auto">
          <a:xfrm>
            <a:off x="102428" y="4221088"/>
            <a:ext cx="3821500" cy="24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горь\Desktop\20170405175343279381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" t="10778" r="651" b="29223"/>
          <a:stretch/>
        </p:blipFill>
        <p:spPr bwMode="auto">
          <a:xfrm>
            <a:off x="4109161" y="5093217"/>
            <a:ext cx="4507979" cy="17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Desktop\147356_8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r="8520" b="15992"/>
          <a:stretch/>
        </p:blipFill>
        <p:spPr bwMode="auto">
          <a:xfrm>
            <a:off x="2195736" y="1608430"/>
            <a:ext cx="6728295" cy="14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горь\Desktop\148176_800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3"/>
          <a:stretch/>
        </p:blipFill>
        <p:spPr bwMode="auto">
          <a:xfrm>
            <a:off x="429373" y="1608430"/>
            <a:ext cx="158380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</a:t>
            </a:r>
            <a:r>
              <a:rPr lang="en-US" dirty="0" err="1" smtClean="0"/>
              <a:t>Roscosmos</a:t>
            </a:r>
            <a:r>
              <a:rPr lang="en-US" dirty="0" smtClean="0"/>
              <a:t> segment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07670"/>
              </p:ext>
            </p:extLst>
          </p:nvPr>
        </p:nvGraphicFramePr>
        <p:xfrm>
          <a:off x="611560" y="1916832"/>
          <a:ext cx="8280919" cy="3481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4872"/>
                <a:gridCol w="2021989"/>
                <a:gridCol w="2235225"/>
                <a:gridCol w="2558833"/>
              </a:tblGrid>
              <a:tr h="392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Observatory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Telescope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Field of view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Mondy</a:t>
                      </a:r>
                      <a:r>
                        <a:rPr lang="en-US" sz="2000" dirty="0">
                          <a:effectLst/>
                        </a:rPr>
                        <a:t>, Siberia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1.6 m AZT-33VM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30x30 minutes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 degree on 300 mm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Astrometry/CCD photometry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Arkhyz, Caucasus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7x9 cm MMT-9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30x30 degree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Fast photometry 10 Hz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7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Itajuba, Brazil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75 cm Sova-75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25 cm x 2 Sova-25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5 cm x 2 Sova-5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4.8x5.4 degree 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7x7 degree </a:t>
                      </a:r>
                      <a:endParaRPr lang="ru-RU" sz="20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28x28 degree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GEO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HEO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LEO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816" y="201381"/>
            <a:ext cx="8712968" cy="17142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scientific ISON segment:</a:t>
            </a:r>
            <a:br>
              <a:rPr lang="en-US" dirty="0" smtClean="0"/>
            </a:br>
            <a:r>
              <a:rPr lang="en-US" sz="3000" dirty="0" smtClean="0"/>
              <a:t>80 cm K-800 at </a:t>
            </a:r>
            <a:r>
              <a:rPr lang="en-US" sz="3000" dirty="0" err="1" smtClean="0"/>
              <a:t>Terskol</a:t>
            </a:r>
            <a:r>
              <a:rPr lang="en-US" sz="3000" dirty="0" smtClean="0"/>
              <a:t>, </a:t>
            </a:r>
            <a:r>
              <a:rPr lang="en-US" sz="3000" dirty="0" err="1" smtClean="0"/>
              <a:t>N.Caucasus</a:t>
            </a:r>
            <a:r>
              <a:rPr lang="en-US" sz="3000" dirty="0"/>
              <a:t>;</a:t>
            </a:r>
            <a:r>
              <a:rPr lang="en-US" sz="3000" dirty="0" smtClean="0"/>
              <a:t> </a:t>
            </a:r>
            <a:r>
              <a:rPr lang="en-US" sz="3000" dirty="0" smtClean="0"/>
              <a:t>60 cm Ceiss-600 in Tarija, </a:t>
            </a:r>
            <a:r>
              <a:rPr lang="en-US" sz="3000" dirty="0" smtClean="0"/>
              <a:t>Bolivia; 22 cm ORI-22 in </a:t>
            </a:r>
            <a:r>
              <a:rPr lang="en-US" sz="3000" dirty="0" err="1" smtClean="0"/>
              <a:t>Castelgrande</a:t>
            </a:r>
            <a:r>
              <a:rPr lang="en-US" sz="3000" dirty="0" smtClean="0"/>
              <a:t>, Italy; 25 </a:t>
            </a:r>
            <a:r>
              <a:rPr lang="en-US" sz="3000" dirty="0" smtClean="0"/>
              <a:t>cm ORI-25 in Monterrey, Mexico</a:t>
            </a:r>
            <a:endParaRPr lang="ru-RU" sz="3000" dirty="0"/>
          </a:p>
        </p:txBody>
      </p:sp>
      <p:pic>
        <p:nvPicPr>
          <p:cNvPr id="3074" name="Picture 2" descr="C:\Users\Игорь\Desktop\image002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1824"/>
            <a:ext cx="2520280" cy="33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горь\Desktop\Doc5666ннн.files\image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/>
          <a:stretch/>
        </p:blipFill>
        <p:spPr bwMode="auto">
          <a:xfrm>
            <a:off x="6425879" y="1867544"/>
            <a:ext cx="1819605" cy="26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горь\Desktop\is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/>
          <a:stretch/>
        </p:blipFill>
        <p:spPr bwMode="auto">
          <a:xfrm>
            <a:off x="3185020" y="2174532"/>
            <a:ext cx="2520280" cy="232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Игорь\Рабочий стол\21.09_2.jpg"/>
          <p:cNvPicPr>
            <a:picLocks noChangeAspect="1" noChangeArrowheads="1"/>
          </p:cNvPicPr>
          <p:nvPr/>
        </p:nvPicPr>
        <p:blipFill>
          <a:blip r:embed="rId5" cstate="print"/>
          <a:srcRect l="14275"/>
          <a:stretch>
            <a:fillRect/>
          </a:stretch>
        </p:blipFill>
        <p:spPr bwMode="auto">
          <a:xfrm>
            <a:off x="5758819" y="4617384"/>
            <a:ext cx="3349685" cy="2195992"/>
          </a:xfrm>
          <a:prstGeom prst="rect">
            <a:avLst/>
          </a:prstGeom>
          <a:noFill/>
        </p:spPr>
      </p:pic>
      <p:pic>
        <p:nvPicPr>
          <p:cNvPr id="4" name="Picture 3" descr="C:\Users\Игорь\Desktop\telescopeRead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3" b="3932"/>
          <a:stretch/>
        </p:blipFill>
        <p:spPr bwMode="auto">
          <a:xfrm>
            <a:off x="3912697" y="4653136"/>
            <a:ext cx="1762883" cy="21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00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2584"/>
          <a:stretch/>
        </p:blipFill>
        <p:spPr bwMode="auto">
          <a:xfrm>
            <a:off x="116324" y="5301208"/>
            <a:ext cx="3744417" cy="14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1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92" y="188640"/>
            <a:ext cx="8229600" cy="850106"/>
          </a:xfrm>
        </p:spPr>
        <p:txBody>
          <a:bodyPr>
            <a:noAutofit/>
          </a:bodyPr>
          <a:lstStyle/>
          <a:p>
            <a:r>
              <a:rPr lang="en-US" sz="3600" dirty="0" smtClean="0"/>
              <a:t>Development of </a:t>
            </a:r>
            <a:r>
              <a:rPr lang="en-US" altLang="ru-RU" sz="3600" dirty="0" smtClean="0"/>
              <a:t>industry organization  ISON segment</a:t>
            </a:r>
            <a:endParaRPr lang="ru-RU" sz="3600" dirty="0"/>
          </a:p>
        </p:txBody>
      </p:sp>
      <p:pic>
        <p:nvPicPr>
          <p:cNvPr id="5" name="Picture 2" descr="C:\Documents and Settings\Игорь\Рабочий стол\004.jpg"/>
          <p:cNvPicPr>
            <a:picLocks noChangeAspect="1" noChangeArrowheads="1"/>
          </p:cNvPicPr>
          <p:nvPr/>
        </p:nvPicPr>
        <p:blipFill rotWithShape="1">
          <a:blip r:embed="rId2" cstate="print"/>
          <a:srcRect l="2796" t="32175" r="-2796" b="-576"/>
          <a:stretch/>
        </p:blipFill>
        <p:spPr bwMode="auto">
          <a:xfrm>
            <a:off x="1524459" y="1340768"/>
            <a:ext cx="3336797" cy="1711813"/>
          </a:xfrm>
          <a:prstGeom prst="rect">
            <a:avLst/>
          </a:prstGeom>
          <a:noFill/>
        </p:spPr>
      </p:pic>
      <p:pic>
        <p:nvPicPr>
          <p:cNvPr id="6" name="Picture 2" descr="C:\Documents and Settings\Игорь\Рабочий стол\003.jpg"/>
          <p:cNvPicPr>
            <a:picLocks noChangeAspect="1" noChangeArrowheads="1"/>
          </p:cNvPicPr>
          <p:nvPr/>
        </p:nvPicPr>
        <p:blipFill rotWithShape="1">
          <a:blip r:embed="rId3" cstate="print"/>
          <a:srcRect l="36150" t="32841" r="35465" b="39498"/>
          <a:stretch/>
        </p:blipFill>
        <p:spPr bwMode="auto">
          <a:xfrm>
            <a:off x="6156176" y="1569172"/>
            <a:ext cx="2376264" cy="3087396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656608"/>
              </p:ext>
            </p:extLst>
          </p:nvPr>
        </p:nvGraphicFramePr>
        <p:xfrm>
          <a:off x="323528" y="4869160"/>
          <a:ext cx="8496945" cy="1654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159"/>
                <a:gridCol w="1781745"/>
                <a:gridCol w="2377333"/>
                <a:gridCol w="2284708"/>
              </a:tblGrid>
              <a:tr h="39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Observatory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Telescope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Field of view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Mode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Kislovodsk</a:t>
                      </a:r>
                      <a:r>
                        <a:rPr lang="en-US" sz="18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, North Caucasus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50 cm ORI-50ML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2x2 degree on 36-mm CCD chip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deep GEO survey (down to 17</a:t>
                      </a:r>
                      <a:r>
                        <a:rPr lang="en-US" sz="1800" baseline="300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m</a:t>
                      </a:r>
                      <a:r>
                        <a:rPr lang="en-US" sz="18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)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Nauchny-3, Crimea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30 cm GenonMax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4.7x4.7 degree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effectLst/>
                        </a:rPr>
                        <a:t>GEO survey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 descr="C:\Users\Игорь\Desktop\Новая папка (16)\Новая папка (17)\image_(16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7" b="12643"/>
          <a:stretch/>
        </p:blipFill>
        <p:spPr bwMode="auto">
          <a:xfrm>
            <a:off x="827584" y="3109438"/>
            <a:ext cx="4730548" cy="16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505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ISON network development  in 2015 - 2016</vt:lpstr>
      <vt:lpstr>Презентация PowerPoint</vt:lpstr>
      <vt:lpstr>Презентация PowerPoint</vt:lpstr>
      <vt:lpstr>Презентация PowerPoint</vt:lpstr>
      <vt:lpstr>Презентация PowerPoint</vt:lpstr>
      <vt:lpstr>Development of Roscosmos segment: 1.6 m AZT-33VM in Mondy, Sayan mountains ; MMT-9 in Arkhyz, North Caucasus, 75-cm Sova-75 in Itajuba, Brazil</vt:lpstr>
      <vt:lpstr>Development of Roscosmos segment</vt:lpstr>
      <vt:lpstr>Development of scientific ISON segment: 80 cm K-800 at Terskol, N.Caucasus; 60 cm Ceiss-600 in Tarija, Bolivia; 22 cm ORI-22 in Castelgrande, Italy; 25 cm ORI-25 in Monterrey, Mexico</vt:lpstr>
      <vt:lpstr>Development of industry organization  ISON segment</vt:lpstr>
      <vt:lpstr>Development of segment of the ISON for “commercial” observations 25 cm TAL-250 in Tarija, Bolivia; 25 cm TAL-250 in Barnaul, Altay region, Russia, 18 cm GAM-180 in Krasnodar, Russi; 22 cm SHS-22 in Multa, Altay republic, Russia </vt:lpstr>
      <vt:lpstr>Презентация PowerPoint</vt:lpstr>
      <vt:lpstr>Prototype of barrier optical telescope for detection of LEO and HEO (in perigee)   20 cm x 6 with common FOV 42 x 4.5 degr., photometry 6 Hz </vt:lpstr>
      <vt:lpstr>Conclusions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ISON network development  in 2015 - 2016</dc:title>
  <dc:creator>Игорь</dc:creator>
  <cp:lastModifiedBy>Игорь</cp:lastModifiedBy>
  <cp:revision>39</cp:revision>
  <dcterms:created xsi:type="dcterms:W3CDTF">2017-04-23T15:27:18Z</dcterms:created>
  <dcterms:modified xsi:type="dcterms:W3CDTF">2017-04-24T16:19:10Z</dcterms:modified>
</cp:coreProperties>
</file>