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6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8A9E38-CF71-4FE0-9B70-B7D2F4274215}" type="datetimeFigureOut">
              <a:rPr lang="ru-RU" smtClean="0"/>
              <a:t>05.10.2017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50AEB-2ACB-4FA0-8C44-66D2213EAA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661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50AEB-2ACB-4FA0-8C44-66D2213EAAF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520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BC14-1449-4040-9739-06C50C7397F6}" type="datetimeFigureOut">
              <a:rPr lang="ru-RU" smtClean="0"/>
              <a:pPr/>
              <a:t>05.10.2017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5E64-727C-456D-95CD-5C9C59B3B4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BC14-1449-4040-9739-06C50C7397F6}" type="datetimeFigureOut">
              <a:rPr lang="ru-RU" smtClean="0"/>
              <a:pPr/>
              <a:t>05.10.2017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5E64-727C-456D-95CD-5C9C59B3B4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BC14-1449-4040-9739-06C50C7397F6}" type="datetimeFigureOut">
              <a:rPr lang="ru-RU" smtClean="0"/>
              <a:pPr/>
              <a:t>05.10.2017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5E64-727C-456D-95CD-5C9C59B3B4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BC14-1449-4040-9739-06C50C7397F6}" type="datetimeFigureOut">
              <a:rPr lang="ru-RU" smtClean="0"/>
              <a:pPr/>
              <a:t>05.10.2017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5E64-727C-456D-95CD-5C9C59B3B4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BC14-1449-4040-9739-06C50C7397F6}" type="datetimeFigureOut">
              <a:rPr lang="ru-RU" smtClean="0"/>
              <a:pPr/>
              <a:t>05.10.2017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5E64-727C-456D-95CD-5C9C59B3B4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BC14-1449-4040-9739-06C50C7397F6}" type="datetimeFigureOut">
              <a:rPr lang="ru-RU" smtClean="0"/>
              <a:pPr/>
              <a:t>05.10.2017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5E64-727C-456D-95CD-5C9C59B3B4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BC14-1449-4040-9739-06C50C7397F6}" type="datetimeFigureOut">
              <a:rPr lang="ru-RU" smtClean="0"/>
              <a:pPr/>
              <a:t>05.10.2017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5E64-727C-456D-95CD-5C9C59B3B4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BC14-1449-4040-9739-06C50C7397F6}" type="datetimeFigureOut">
              <a:rPr lang="ru-RU" smtClean="0"/>
              <a:pPr/>
              <a:t>05.10.2017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5E64-727C-456D-95CD-5C9C59B3B4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BC14-1449-4040-9739-06C50C7397F6}" type="datetimeFigureOut">
              <a:rPr lang="ru-RU" smtClean="0"/>
              <a:pPr/>
              <a:t>05.10.2017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5E64-727C-456D-95CD-5C9C59B3B4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BC14-1449-4040-9739-06C50C7397F6}" type="datetimeFigureOut">
              <a:rPr lang="ru-RU" smtClean="0"/>
              <a:pPr/>
              <a:t>05.10.2017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5E64-727C-456D-95CD-5C9C59B3B4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BC14-1449-4040-9739-06C50C7397F6}" type="datetimeFigureOut">
              <a:rPr lang="ru-RU" smtClean="0"/>
              <a:pPr/>
              <a:t>05.10.2017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5E64-727C-456D-95CD-5C9C59B3B4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9BC14-1449-4040-9739-06C50C7397F6}" type="datetimeFigureOut">
              <a:rPr lang="ru-RU" smtClean="0"/>
              <a:pPr/>
              <a:t>05.10.2017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45E64-727C-456D-95CD-5C9C59B3B4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tif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571612"/>
            <a:ext cx="8458232" cy="1470025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Комплексы электронно-оптических средств для мониторинга околоземного космического пространства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00438"/>
            <a:ext cx="6400800" cy="2138362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Молотов И.Е., Воропаев В.А., Юдин А.Н., Иванов Д.Е., Аистов Е.А., </a:t>
            </a:r>
            <a:r>
              <a:rPr lang="ru-RU" sz="2800" dirty="0" err="1" smtClean="0">
                <a:solidFill>
                  <a:schemeClr val="tx1"/>
                </a:solidFill>
              </a:rPr>
              <a:t>Боровин</a:t>
            </a:r>
            <a:r>
              <a:rPr lang="ru-RU" sz="2800" dirty="0" smtClean="0">
                <a:solidFill>
                  <a:schemeClr val="tx1"/>
                </a:solidFill>
              </a:rPr>
              <a:t> Г.К.</a:t>
            </a:r>
          </a:p>
          <a:p>
            <a:r>
              <a:rPr lang="ru-RU" sz="2600" i="1" dirty="0" smtClean="0">
                <a:solidFill>
                  <a:schemeClr val="tx1"/>
                </a:solidFill>
              </a:rPr>
              <a:t>ИПМ им. М.В. Келдыша РАН,</a:t>
            </a:r>
          </a:p>
          <a:p>
            <a:r>
              <a:rPr lang="ru-RU" sz="2600" i="1" dirty="0" smtClean="0">
                <a:solidFill>
                  <a:schemeClr val="tx1"/>
                </a:solidFill>
              </a:rPr>
              <a:t>МИП «ИПМ «Баллистика-Сервис» 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im62@mail.ru</a:t>
            </a:r>
            <a:endParaRPr lang="ru-RU" sz="2600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Игорь\Desktop\Earth_copy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10"/>
          <a:stretch/>
        </p:blipFill>
        <p:spPr bwMode="auto">
          <a:xfrm>
            <a:off x="1043608" y="5659135"/>
            <a:ext cx="7336307" cy="119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ipm-lab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20" y="0"/>
            <a:ext cx="15668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" descr="C:\Documents and Settings\Администратор\Рабочий стол\ISON_logo_best_edition.jpg"/>
          <p:cNvPicPr>
            <a:picLocks noChangeAspect="1" noChangeArrowheads="1"/>
          </p:cNvPicPr>
          <p:nvPr/>
        </p:nvPicPr>
        <p:blipFill>
          <a:blip r:embed="rId4" cstate="print"/>
          <a:srcRect l="11578" t="16754" r="10001" b="25131"/>
          <a:stretch>
            <a:fillRect/>
          </a:stretch>
        </p:blipFill>
        <p:spPr bwMode="auto">
          <a:xfrm>
            <a:off x="7740352" y="65881"/>
            <a:ext cx="1357312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29600" cy="922114"/>
          </a:xfrm>
        </p:spPr>
        <p:txBody>
          <a:bodyPr>
            <a:noAutofit/>
          </a:bodyPr>
          <a:lstStyle/>
          <a:p>
            <a:r>
              <a:rPr lang="ru-RU" sz="3500" b="1" dirty="0" smtClean="0"/>
              <a:t>Обсерватории ЭОП-2 в Кисловодске и  Благовещенске</a:t>
            </a:r>
            <a:endParaRPr lang="ru-RU" sz="35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223" t="9635" r="2410"/>
          <a:stretch/>
        </p:blipFill>
        <p:spPr bwMode="auto">
          <a:xfrm>
            <a:off x="3419872" y="4653136"/>
            <a:ext cx="3467476" cy="22048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Admin\Рабочий стол\Новая папка (2)\image002.jpg"/>
          <p:cNvPicPr>
            <a:picLocks noChangeAspect="1" noChangeArrowheads="1"/>
          </p:cNvPicPr>
          <p:nvPr/>
        </p:nvPicPr>
        <p:blipFill rotWithShape="1">
          <a:blip r:embed="rId3" cstate="print"/>
          <a:srcRect l="2123" r="2779"/>
          <a:stretch/>
        </p:blipFill>
        <p:spPr bwMode="auto">
          <a:xfrm>
            <a:off x="7735" y="3277749"/>
            <a:ext cx="3275020" cy="2295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Новая папка (15)\Итоги 2015\^9566DE1AA78D191813D0FAEAC546DBE7E30A8FACC0E3DFC23A^pimgo_dist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4" t="38235" r="7187" b="22427"/>
          <a:stretch>
            <a:fillRect/>
          </a:stretch>
        </p:blipFill>
        <p:spPr bwMode="auto">
          <a:xfrm>
            <a:off x="3085836" y="2924944"/>
            <a:ext cx="6022668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69" b="5801"/>
          <a:stretch/>
        </p:blipFill>
        <p:spPr bwMode="auto">
          <a:xfrm>
            <a:off x="179512" y="1254535"/>
            <a:ext cx="7310437" cy="1670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333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188640"/>
            <a:ext cx="8229600" cy="92211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Географическое расположение обсерваторий межведомственной сети мониторинга ОКП</a:t>
            </a:r>
            <a:endParaRPr lang="ru-RU" sz="3200" dirty="0"/>
          </a:p>
        </p:txBody>
      </p:sp>
      <p:pic>
        <p:nvPicPr>
          <p:cNvPr id="2050" name="Picture 2" descr="C:\Users\Игорь\Desktop\image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" y="1305376"/>
            <a:ext cx="9103938" cy="5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07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29256" y="116632"/>
            <a:ext cx="346322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500" dirty="0">
                <a:latin typeface="+mj-lt"/>
                <a:ea typeface="+mj-ea"/>
                <a:cs typeface="+mj-cs"/>
              </a:rPr>
              <a:t>Рост количества измерений по годам – в тысячах, получаемых </a:t>
            </a:r>
            <a:r>
              <a:rPr lang="ru-RU" sz="2500" dirty="0" smtClean="0">
                <a:latin typeface="+mj-lt"/>
                <a:ea typeface="+mj-ea"/>
                <a:cs typeface="+mj-cs"/>
              </a:rPr>
              <a:t>межведомственной сетью мониторинга ОКП</a:t>
            </a:r>
            <a:endParaRPr lang="ru-RU" sz="25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85720" y="3714752"/>
            <a:ext cx="2808312" cy="2808312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DejaVu Sans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DejaVu Sans"/>
                <a:cs typeface="+mj-cs"/>
              </a:rPr>
            </a:b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DejaVu Sans"/>
                <a:cs typeface="+mj-cs"/>
              </a:rPr>
              <a:t>Соотношение вклада различных сегментов сети в 2016 г.  (18,996 млн. измерений)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C:\Users\Admin\Desktop\Doc133333.files\image00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5017936" cy="3143272"/>
          </a:xfrm>
          <a:prstGeom prst="rect">
            <a:avLst/>
          </a:prstGeom>
          <a:noFill/>
        </p:spPr>
      </p:pic>
      <p:pic>
        <p:nvPicPr>
          <p:cNvPr id="5" name="Picture 3" descr="C:\Users\Admin\Desktop\ISON Diagram 2016 Rus.png"/>
          <p:cNvPicPr>
            <a:picLocks noChangeAspect="1" noChangeArrowheads="1"/>
          </p:cNvPicPr>
          <p:nvPr/>
        </p:nvPicPr>
        <p:blipFill>
          <a:blip r:embed="rId3"/>
          <a:srcRect l="11480" r="5032"/>
          <a:stretch>
            <a:fillRect/>
          </a:stretch>
        </p:blipFill>
        <p:spPr bwMode="auto">
          <a:xfrm>
            <a:off x="3357554" y="3357562"/>
            <a:ext cx="5715040" cy="3416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396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5710" t="19032" r="6744" b="17529"/>
          <a:stretch>
            <a:fillRect/>
          </a:stretch>
        </p:blipFill>
        <p:spPr bwMode="auto">
          <a:xfrm>
            <a:off x="899592" y="1792628"/>
            <a:ext cx="709808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14261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Статистика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открываемых и </a:t>
            </a:r>
            <a:r>
              <a:rPr kumimoji="0" lang="ru-RU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переоткрываемых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объектов на высоких орбитах по годам 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(данные З.Н. </a:t>
            </a:r>
            <a:r>
              <a:rPr kumimoji="0" lang="ru-RU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Хуторовского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39552" y="5641152"/>
            <a:ext cx="8196290" cy="12160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Желтый</a:t>
            </a: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цвет – новые КО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600" dirty="0" err="1" smtClean="0">
                <a:latin typeface="+mj-lt"/>
                <a:ea typeface="+mj-ea"/>
                <a:cs typeface="+mj-cs"/>
              </a:rPr>
              <a:t>Голубой</a:t>
            </a:r>
            <a:r>
              <a:rPr lang="ru-RU" sz="2600" dirty="0" smtClean="0">
                <a:latin typeface="+mj-lt"/>
                <a:ea typeface="+mj-ea"/>
                <a:cs typeface="+mj-cs"/>
              </a:rPr>
              <a:t> цвет – потерянные и вновь обнаруженные КО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02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39552" y="188640"/>
            <a:ext cx="8121569" cy="8640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Отображение БД ЦСИТО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РАН 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800" b="1" dirty="0">
                <a:latin typeface="+mj-lt"/>
                <a:ea typeface="+mj-ea"/>
                <a:cs typeface="+mj-cs"/>
              </a:rPr>
              <a:t>2040 </a:t>
            </a:r>
            <a:r>
              <a:rPr lang="ru-RU" sz="2800" b="1" dirty="0" smtClean="0">
                <a:latin typeface="+mj-lt"/>
                <a:ea typeface="+mj-ea"/>
                <a:cs typeface="+mj-cs"/>
              </a:rPr>
              <a:t>ГСО, </a:t>
            </a:r>
            <a:r>
              <a:rPr lang="en-US" sz="2800" b="1" dirty="0" smtClean="0">
                <a:latin typeface="+mj-lt"/>
                <a:ea typeface="+mj-ea"/>
                <a:cs typeface="+mj-cs"/>
              </a:rPr>
              <a:t>4110 </a:t>
            </a:r>
            <a:r>
              <a:rPr lang="ru-RU" sz="2800" b="1" dirty="0" smtClean="0">
                <a:latin typeface="+mj-lt"/>
                <a:ea typeface="+mj-ea"/>
                <a:cs typeface="+mj-cs"/>
              </a:rPr>
              <a:t>ВЭО</a:t>
            </a:r>
            <a:r>
              <a:rPr lang="en-US" sz="2800" b="1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2800" b="1" dirty="0" smtClean="0">
                <a:latin typeface="+mj-lt"/>
                <a:ea typeface="+mj-ea"/>
                <a:cs typeface="+mj-cs"/>
              </a:rPr>
              <a:t>и</a:t>
            </a:r>
            <a:r>
              <a:rPr lang="en-US" sz="28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b="1" dirty="0">
                <a:latin typeface="+mj-lt"/>
                <a:ea typeface="+mj-ea"/>
                <a:cs typeface="+mj-cs"/>
              </a:rPr>
              <a:t>346 </a:t>
            </a:r>
            <a:r>
              <a:rPr lang="ru-RU" sz="2800" b="1" dirty="0" smtClean="0">
                <a:latin typeface="+mj-lt"/>
                <a:ea typeface="+mj-ea"/>
                <a:cs typeface="+mj-cs"/>
              </a:rPr>
              <a:t>СВО</a:t>
            </a:r>
            <a:r>
              <a:rPr lang="en-US" sz="2800" b="1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2800" b="1" dirty="0" smtClean="0">
                <a:latin typeface="+mj-lt"/>
                <a:ea typeface="+mj-ea"/>
                <a:cs typeface="+mj-cs"/>
              </a:rPr>
              <a:t>объектов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0" t="6533" r="13830"/>
          <a:stretch>
            <a:fillRect/>
          </a:stretch>
        </p:blipFill>
        <p:spPr bwMode="auto">
          <a:xfrm>
            <a:off x="611560" y="1158048"/>
            <a:ext cx="8055714" cy="551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015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9512" y="188640"/>
            <a:ext cx="8784976" cy="7200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Текущий уровень мониторинга ОКП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07504" y="908720"/>
            <a:ext cx="8928992" cy="583264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300" dirty="0" smtClean="0"/>
              <a:t>Полнота каталога по ГСО и ВЭО превосходит мировой уровень. При этом устойчивое сопровождение в каталоге выполняется только для КО ярче 15,5 </a:t>
            </a:r>
            <a:r>
              <a:rPr lang="ru-RU" sz="2300" dirty="0" err="1" smtClean="0"/>
              <a:t>зв</a:t>
            </a:r>
            <a:r>
              <a:rPr lang="ru-RU" sz="2300" dirty="0" smtClean="0"/>
              <a:t>. вел. Для слабых КО каталог «дышит» - КО теряются, находятся</a:t>
            </a:r>
          </a:p>
          <a:p>
            <a:r>
              <a:rPr lang="ru-RU" sz="2300" dirty="0" smtClean="0"/>
              <a:t>Фрагментов на СВО практически не обнаруживается </a:t>
            </a:r>
          </a:p>
          <a:p>
            <a:r>
              <a:rPr lang="ru-RU" sz="2300" dirty="0" smtClean="0"/>
              <a:t>Точность орбит ярких ГСО-объектов, как и регулярность обновлений на интервале долгот защищаемых КА хорошая, хотя существуют проблемы с идентификацией КА в кластерах в точках стояния </a:t>
            </a:r>
          </a:p>
          <a:p>
            <a:r>
              <a:rPr lang="ru-RU" sz="2300" dirty="0" smtClean="0"/>
              <a:t>Для ВЭО – точность орбит существенно ниже, чем для ГСО, поскольку они наблюдаются в </a:t>
            </a:r>
            <a:r>
              <a:rPr lang="ru-RU" sz="2300" dirty="0" err="1" smtClean="0"/>
              <a:t>околоапогейной</a:t>
            </a:r>
            <a:r>
              <a:rPr lang="ru-RU" sz="2300" dirty="0" smtClean="0"/>
              <a:t> области. </a:t>
            </a:r>
            <a:r>
              <a:rPr lang="ru-RU" sz="2300" b="1" dirty="0" smtClean="0"/>
              <a:t>Нужны средства для повышения точности орбит ВЭО-объектов</a:t>
            </a:r>
          </a:p>
          <a:p>
            <a:r>
              <a:rPr lang="ru-RU" sz="2300" b="1" dirty="0" smtClean="0"/>
              <a:t>В ЦСИТО РАН не поступает координатная информация по НОКО</a:t>
            </a:r>
          </a:p>
          <a:p>
            <a:r>
              <a:rPr lang="ru-RU" sz="2300" dirty="0" smtClean="0"/>
              <a:t>Задача – сконструировать новый оптический комплекс для наблюдений НОКО и ВЭО-объектов в </a:t>
            </a:r>
            <a:r>
              <a:rPr lang="ru-RU" sz="2300" dirty="0" err="1" smtClean="0"/>
              <a:t>околоперигейной</a:t>
            </a:r>
            <a:r>
              <a:rPr lang="ru-RU" sz="2300" dirty="0" smtClean="0"/>
              <a:t>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43696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6-ти элементный прототип барьерного кластерного телескопа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457200" y="1600201"/>
            <a:ext cx="8229600" cy="2548879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Производство стартовало в 2015 году по договору с ИНАСАН</a:t>
            </a:r>
          </a:p>
          <a:p>
            <a:r>
              <a:rPr lang="ru-RU" dirty="0" smtClean="0"/>
              <a:t>6 телескопов апертурой 20 см формируют барьерное поле зрения 4,5 х 42 градуса</a:t>
            </a:r>
          </a:p>
          <a:p>
            <a:r>
              <a:rPr lang="ru-RU" dirty="0" smtClean="0"/>
              <a:t>ПЗС-камеры «технического зрения» с электронным затвором считываются 6 раз в секунду</a:t>
            </a:r>
          </a:p>
          <a:p>
            <a:r>
              <a:rPr lang="ru-RU" dirty="0" smtClean="0"/>
              <a:t>В раскрывающемся контейнере</a:t>
            </a:r>
            <a:endParaRPr lang="en-US" dirty="0" smtClean="0"/>
          </a:p>
        </p:txBody>
      </p:sp>
      <p:pic>
        <p:nvPicPr>
          <p:cNvPr id="4" name="Picture 2" descr="C:\Users\Игорь\Desktop\Безымянный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58" b="66403"/>
          <a:stretch/>
        </p:blipFill>
        <p:spPr bwMode="auto">
          <a:xfrm>
            <a:off x="251519" y="4653136"/>
            <a:ext cx="3981323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4811" t="868" r="3780" b="4776"/>
          <a:stretch>
            <a:fillRect/>
          </a:stretch>
        </p:blipFill>
        <p:spPr bwMode="auto">
          <a:xfrm>
            <a:off x="4499992" y="4258624"/>
            <a:ext cx="3781069" cy="212270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494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1910" y="548680"/>
            <a:ext cx="5400600" cy="175596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/>
              <a:t>Этапы строительства барьерного телескопа</a:t>
            </a:r>
            <a:endParaRPr lang="ru-RU" sz="3600" dirty="0"/>
          </a:p>
        </p:txBody>
      </p:sp>
      <p:pic>
        <p:nvPicPr>
          <p:cNvPr id="3" name="Picture 3" descr="C:\Users\Игорь\Desktop\image002w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" t="19802" b="5489"/>
          <a:stretch/>
        </p:blipFill>
        <p:spPr bwMode="auto">
          <a:xfrm>
            <a:off x="6228184" y="402283"/>
            <a:ext cx="2080311" cy="214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C:\Users\Игорь\Desktop\Doc1110000рр2.files\image00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34" b="26882"/>
          <a:stretch/>
        </p:blipFill>
        <p:spPr bwMode="auto">
          <a:xfrm>
            <a:off x="6228184" y="4909270"/>
            <a:ext cx="2099144" cy="177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Игорь\Desktop\Doc1110000рр2.files\image00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0" t="24488" r="7620" b="9845"/>
          <a:stretch/>
        </p:blipFill>
        <p:spPr bwMode="auto">
          <a:xfrm>
            <a:off x="5754164" y="2908570"/>
            <a:ext cx="3047184" cy="154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C:\Users\Игорь\Desktop\готовность-№1_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6" t="9576" r="1" b="2547"/>
          <a:stretch/>
        </p:blipFill>
        <p:spPr bwMode="auto">
          <a:xfrm>
            <a:off x="3275856" y="5052924"/>
            <a:ext cx="2688129" cy="163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Игорь\Desktop\DPP_103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2896"/>
            <a:ext cx="1584176" cy="281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Игорь\Desktop\DPP_101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2720534"/>
            <a:ext cx="3414923" cy="192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Игорь\Desktop\image00666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9" t="17080" r="22584" b="28320"/>
          <a:stretch/>
        </p:blipFill>
        <p:spPr bwMode="auto">
          <a:xfrm>
            <a:off x="783414" y="5377030"/>
            <a:ext cx="2104563" cy="141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16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Москве идут наладка и испытания</a:t>
            </a:r>
            <a:endParaRPr lang="ru-RU" dirty="0"/>
          </a:p>
        </p:txBody>
      </p:sp>
      <p:pic>
        <p:nvPicPr>
          <p:cNvPr id="3075" name="Picture 3" descr="C:\Users\Игорь\Desktop\ОКА_2017\000049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08387"/>
            <a:ext cx="5904656" cy="393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Игорь\Desktop\Горизонт\aimage00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14610" r="2610"/>
          <a:stretch/>
        </p:blipFill>
        <p:spPr bwMode="auto">
          <a:xfrm>
            <a:off x="107504" y="1412776"/>
            <a:ext cx="5441552" cy="327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45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936104"/>
          </a:xfrm>
        </p:spPr>
        <p:txBody>
          <a:bodyPr>
            <a:normAutofit fontScale="90000"/>
          </a:bodyPr>
          <a:lstStyle/>
          <a:p>
            <a:r>
              <a:rPr lang="ru-RU" sz="3900" b="1" dirty="0" smtClean="0"/>
              <a:t>Система </a:t>
            </a:r>
            <a:r>
              <a:rPr lang="ru-RU" sz="3900" b="1" dirty="0"/>
              <a:t>панорамного </a:t>
            </a:r>
            <a:r>
              <a:rPr lang="ru-RU" sz="3900" b="1" dirty="0" smtClean="0"/>
              <a:t>обзора </a:t>
            </a:r>
            <a:r>
              <a:rPr lang="ru-RU" sz="3900" b="1" dirty="0"/>
              <a:t>1058 кв. </a:t>
            </a:r>
            <a:r>
              <a:rPr lang="ru-RU" sz="3900" b="1" dirty="0" smtClean="0"/>
              <a:t>град.</a:t>
            </a:r>
            <a:endParaRPr lang="ru-RU" sz="39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603348"/>
            <a:ext cx="8784976" cy="2170887"/>
          </a:xfrm>
        </p:spPr>
        <p:txBody>
          <a:bodyPr>
            <a:normAutofit fontScale="85000" lnSpcReduction="10000"/>
          </a:bodyPr>
          <a:lstStyle/>
          <a:p>
            <a:pPr marL="0" lvl="0" indent="0" algn="ctr">
              <a:spcBef>
                <a:spcPct val="0"/>
              </a:spcBef>
              <a:buNone/>
              <a:defRPr/>
            </a:pPr>
            <a:r>
              <a:rPr lang="ru-RU" sz="3600" dirty="0" smtClean="0"/>
              <a:t>8-элементный кластерный телескоп </a:t>
            </a:r>
            <a:r>
              <a:rPr lang="ru-RU" sz="3600" dirty="0"/>
              <a:t>с суммарным полем </a:t>
            </a:r>
            <a:r>
              <a:rPr lang="ru-RU" sz="3600" dirty="0" smtClean="0"/>
              <a:t>зрения 23х46 град. </a:t>
            </a:r>
            <a:r>
              <a:rPr lang="ru-RU" sz="3600" dirty="0"/>
              <a:t>на основе </a:t>
            </a:r>
            <a:r>
              <a:rPr lang="ru-RU" sz="3600" dirty="0" smtClean="0"/>
              <a:t>18-см </a:t>
            </a:r>
            <a:r>
              <a:rPr lang="ru-RU" sz="3600" dirty="0"/>
              <a:t>инструмента с полем зрения </a:t>
            </a:r>
            <a:r>
              <a:rPr lang="ru-RU" sz="3600" dirty="0" smtClean="0"/>
              <a:t>11,5х11,5 град.</a:t>
            </a:r>
            <a:endParaRPr lang="ru-RU" sz="3600" dirty="0"/>
          </a:p>
          <a:p>
            <a:pPr marL="0" lvl="0" indent="0" algn="ctr">
              <a:spcBef>
                <a:spcPct val="0"/>
              </a:spcBef>
              <a:buNone/>
              <a:defRPr/>
            </a:pPr>
            <a:r>
              <a:rPr lang="ru-RU" sz="3600" dirty="0" smtClean="0"/>
              <a:t>Специализирован под обнаружение ВЭКО и НОКО.</a:t>
            </a:r>
            <a:endParaRPr lang="ru-RU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" t="15730" r="1940" b="4071"/>
          <a:stretch/>
        </p:blipFill>
        <p:spPr bwMode="auto">
          <a:xfrm>
            <a:off x="467544" y="980728"/>
            <a:ext cx="8153034" cy="3622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197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00034" y="142852"/>
            <a:ext cx="8229600" cy="62185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dirty="0" smtClean="0"/>
              <a:t>Этапы развития сети мониторинга ОКП</a:t>
            </a:r>
            <a:endParaRPr lang="ru-RU" sz="3500" dirty="0"/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214282" y="764704"/>
            <a:ext cx="8715436" cy="595042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ru-RU" sz="2400" dirty="0"/>
              <a:t>Распоряжениями Президиума РАН ИПМ им М.В. Келдыша был назначен головной </a:t>
            </a:r>
            <a:r>
              <a:rPr lang="ru-RU" sz="2400" dirty="0" smtClean="0"/>
              <a:t>научной организацией </a:t>
            </a:r>
            <a:r>
              <a:rPr lang="ru-RU" sz="2400" dirty="0"/>
              <a:t>по исследованию проблемы космического мусора и </a:t>
            </a:r>
            <a:r>
              <a:rPr lang="ru-RU" sz="2400" dirty="0" smtClean="0"/>
              <a:t>координирующей организацией </a:t>
            </a:r>
            <a:r>
              <a:rPr lang="ru-RU" sz="2400" dirty="0"/>
              <a:t>по реализации ОКР АСПОС ОКП в </a:t>
            </a:r>
            <a:r>
              <a:rPr lang="ru-RU" sz="2400" dirty="0" smtClean="0"/>
              <a:t>части </a:t>
            </a:r>
            <a:r>
              <a:rPr lang="ru-RU" sz="2400" dirty="0"/>
              <a:t>РАН</a:t>
            </a:r>
          </a:p>
          <a:p>
            <a:pPr>
              <a:lnSpc>
                <a:spcPct val="110000"/>
              </a:lnSpc>
              <a:defRPr/>
            </a:pPr>
            <a:r>
              <a:rPr lang="ru-RU" sz="2400" dirty="0"/>
              <a:t>В ИПМ им. М.В. Келдыша </a:t>
            </a:r>
            <a:r>
              <a:rPr lang="ru-RU" sz="2400" dirty="0" smtClean="0"/>
              <a:t>созданы Центр РАН по сбору </a:t>
            </a:r>
            <a:r>
              <a:rPr lang="ru-RU" sz="2400" dirty="0"/>
              <a:t>и </a:t>
            </a:r>
            <a:r>
              <a:rPr lang="ru-RU" sz="2400" dirty="0" smtClean="0"/>
              <a:t>обработке </a:t>
            </a:r>
            <a:r>
              <a:rPr lang="ru-RU" sz="2400" dirty="0"/>
              <a:t>измерений по объектам техногенного происхождения (</a:t>
            </a:r>
            <a:r>
              <a:rPr lang="ru-RU" sz="2400" dirty="0" smtClean="0"/>
              <a:t>ЦСИТО) </a:t>
            </a:r>
            <a:r>
              <a:rPr lang="ru-RU" sz="2400" dirty="0"/>
              <a:t>и сегмент АСПОС ОКП по мониторингу опасных ситуаций на ГСО, ВЭО и СВО</a:t>
            </a:r>
          </a:p>
          <a:p>
            <a:pPr>
              <a:lnSpc>
                <a:spcPct val="110000"/>
              </a:lnSpc>
              <a:defRPr/>
            </a:pPr>
            <a:r>
              <a:rPr lang="ru-RU" sz="2400" dirty="0" smtClean="0"/>
              <a:t>Организована межведомственная Научная сеть для </a:t>
            </a:r>
            <a:r>
              <a:rPr lang="ru-RU" sz="2400" dirty="0"/>
              <a:t>астрометрических и фотометрических наблюдений (НСОИ АФН), </a:t>
            </a:r>
            <a:r>
              <a:rPr lang="ru-RU" sz="2400" dirty="0" smtClean="0"/>
              <a:t>для которой было </a:t>
            </a:r>
            <a:r>
              <a:rPr lang="ru-RU" sz="2400" dirty="0"/>
              <a:t>налажено производство </a:t>
            </a:r>
            <a:r>
              <a:rPr lang="ru-RU" sz="2400" dirty="0" smtClean="0"/>
              <a:t>оптических телескопов с большими полями зрения  (выпущено </a:t>
            </a:r>
            <a:r>
              <a:rPr lang="ru-RU" sz="2400" dirty="0"/>
              <a:t>45 </a:t>
            </a:r>
            <a:r>
              <a:rPr lang="ru-RU" sz="2400" dirty="0" smtClean="0"/>
              <a:t>телескопов) и создано </a:t>
            </a:r>
            <a:r>
              <a:rPr lang="ru-RU" sz="2400" dirty="0"/>
              <a:t>типовое программное обеспечение для обработки ПЗС-кадров и управления </a:t>
            </a:r>
            <a:r>
              <a:rPr lang="ru-RU" sz="2400" dirty="0" smtClean="0"/>
              <a:t>телескопами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0536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4282" y="274638"/>
            <a:ext cx="8643998" cy="77809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/>
              <a:t>Барьерный телескоп на основе 40-см апертуры</a:t>
            </a:r>
            <a:endParaRPr lang="ru-RU" sz="3200" b="1" dirty="0"/>
          </a:p>
        </p:txBody>
      </p:sp>
      <p:pic>
        <p:nvPicPr>
          <p:cNvPr id="3" name="Picture 2" descr="C:\Users\Admin\Desktop\Новая папка (4)\5 штук-2.Page0.tiff"/>
          <p:cNvPicPr>
            <a:picLocks noChangeAspect="1" noChangeArrowheads="1"/>
          </p:cNvPicPr>
          <p:nvPr/>
        </p:nvPicPr>
        <p:blipFill>
          <a:blip r:embed="rId2"/>
          <a:srcRect l="10422" t="36100" r="14220" b="34885"/>
          <a:stretch>
            <a:fillRect/>
          </a:stretch>
        </p:blipFill>
        <p:spPr bwMode="auto">
          <a:xfrm>
            <a:off x="827584" y="1268760"/>
            <a:ext cx="7610528" cy="2071702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14282" y="3501008"/>
            <a:ext cx="8643998" cy="3071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10-элементный барьерный телескоп с суммарным полем зрения</a:t>
            </a:r>
            <a:r>
              <a:rPr kumimoji="0" lang="ru-RU" sz="2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6х75 градусов 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основе 40-см инструмента</a:t>
            </a:r>
            <a:r>
              <a:rPr kumimoji="0" lang="ru-RU" sz="2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 полем зрения 6х7,5 градусов.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500" baseline="0" dirty="0" smtClean="0">
                <a:latin typeface="+mj-lt"/>
                <a:ea typeface="+mj-ea"/>
                <a:cs typeface="+mj-cs"/>
              </a:rPr>
              <a:t>Специализирован на обнаружении слабых СВО-объектов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500" dirty="0" smtClean="0">
                <a:latin typeface="+mj-lt"/>
                <a:ea typeface="+mj-ea"/>
                <a:cs typeface="+mj-cs"/>
              </a:rPr>
              <a:t>Также может повысить устойчивость сопровождения и точность орбит малоразмерных КО на ГСО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500" dirty="0" smtClean="0">
                <a:latin typeface="+mj-lt"/>
                <a:ea typeface="+mj-ea"/>
                <a:cs typeface="+mj-cs"/>
              </a:rPr>
              <a:t>Попутное обнаружение новых ВЭКО и НОКО </a:t>
            </a: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5441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4"/>
            <a:ext cx="8856984" cy="6021288"/>
          </a:xfrm>
        </p:spPr>
        <p:txBody>
          <a:bodyPr>
            <a:noAutofit/>
          </a:bodyPr>
          <a:lstStyle/>
          <a:p>
            <a:r>
              <a:rPr lang="ru-RU" sz="2300" dirty="0" smtClean="0"/>
              <a:t>В рамках ОКР АСПОС ОКП ИПМ им. М.В. Келдыша РАН разработал две серии мини-обсерваторий для мониторинга космического мусора – ЭОП-1 и ЭОП-2 и выбрал места для их установки.</a:t>
            </a:r>
          </a:p>
          <a:p>
            <a:r>
              <a:rPr lang="ru-RU" sz="2300" dirty="0" smtClean="0"/>
              <a:t>Использование задела проекта НСОИ АФН в части телескопов, монтировок, куполов и программного обеспечения позволило в несколько раз сократить сроки создания ЭОП-1</a:t>
            </a:r>
            <a:r>
              <a:rPr lang="en-US" sz="2300" dirty="0" smtClean="0"/>
              <a:t>/2</a:t>
            </a:r>
            <a:r>
              <a:rPr lang="ru-RU" sz="2300" dirty="0" smtClean="0"/>
              <a:t>.</a:t>
            </a:r>
          </a:p>
          <a:p>
            <a:r>
              <a:rPr lang="ru-RU" sz="2300" dirty="0" smtClean="0"/>
              <a:t>Работа ЭОП-1</a:t>
            </a:r>
            <a:r>
              <a:rPr lang="en-US" sz="2300" dirty="0" smtClean="0"/>
              <a:t>/2</a:t>
            </a:r>
            <a:r>
              <a:rPr lang="ru-RU" sz="2300" dirty="0" smtClean="0"/>
              <a:t>, которая обеспечивается специальной эксплуатирующей организацией, позволила существенно пополнить каталог ГСО и ВЭО объектов, а также повысить точность орбит для прогнозов опасных сближений. В 2016 г. их вклад в </a:t>
            </a:r>
            <a:r>
              <a:rPr lang="ru-RU" sz="2300" dirty="0" smtClean="0"/>
              <a:t>общий измерительный </a:t>
            </a:r>
            <a:r>
              <a:rPr lang="ru-RU" sz="2300" dirty="0" smtClean="0"/>
              <a:t>поток достигал уже 48%.</a:t>
            </a:r>
          </a:p>
          <a:p>
            <a:r>
              <a:rPr lang="ru-RU" sz="2300" dirty="0" smtClean="0"/>
              <a:t>С целью получения данных по низкоорбитальным и высокоэллиптическим КО в перигее, начата разработка серии барьерных кластерных телескопов и систем панорамного обзора (</a:t>
            </a:r>
            <a:r>
              <a:rPr lang="en-US" sz="2300" dirty="0" smtClean="0"/>
              <a:t>&gt;1000 </a:t>
            </a:r>
            <a:r>
              <a:rPr lang="ru-RU" sz="2300" dirty="0" smtClean="0"/>
              <a:t>кв. град.). </a:t>
            </a:r>
            <a:r>
              <a:rPr lang="ru-RU" sz="2300" dirty="0" smtClean="0"/>
              <a:t>Первый </a:t>
            </a:r>
            <a:r>
              <a:rPr lang="ru-RU" sz="2300" dirty="0" smtClean="0"/>
              <a:t>макет из </a:t>
            </a:r>
            <a:r>
              <a:rPr lang="ru-RU" sz="2300" dirty="0" smtClean="0"/>
              <a:t>6-ти 20-см </a:t>
            </a:r>
            <a:r>
              <a:rPr lang="ru-RU" sz="2300" dirty="0" smtClean="0"/>
              <a:t>телескопов </a:t>
            </a:r>
            <a:r>
              <a:rPr lang="ru-RU" sz="2300" dirty="0" smtClean="0"/>
              <a:t>с общим полем </a:t>
            </a:r>
            <a:r>
              <a:rPr lang="ru-RU" sz="2300" dirty="0"/>
              <a:t>4,5 х 42 градуса </a:t>
            </a:r>
            <a:r>
              <a:rPr lang="ru-RU" sz="2300" dirty="0" smtClean="0"/>
              <a:t>уже испытывается в Москве.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96260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7544" y="188640"/>
            <a:ext cx="8229600" cy="47838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Телескопостроение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79512" y="762670"/>
            <a:ext cx="8856984" cy="2088231"/>
          </a:xfrm>
          <a:prstGeom prst="rect">
            <a:avLst/>
          </a:prstGeom>
        </p:spPr>
        <p:txBody>
          <a:bodyPr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По нашим заявкам созданы новые</a:t>
            </a:r>
            <a:r>
              <a:rPr kumimoji="0" lang="ru-RU" sz="23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серии телескопов, монтировок, куполов, павильонов, </a:t>
            </a:r>
            <a:r>
              <a:rPr kumimoji="0" lang="ru-RU" sz="23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фокусеров</a:t>
            </a:r>
            <a:r>
              <a:rPr lang="ru-RU" sz="2300" dirty="0" smtClean="0"/>
              <a:t>, сис</a:t>
            </a:r>
            <a:r>
              <a:rPr lang="ru-RU" sz="2300" dirty="0"/>
              <a:t>т</a:t>
            </a:r>
            <a:r>
              <a:rPr lang="ru-RU" sz="2300" dirty="0" smtClean="0"/>
              <a:t>ем привязки времени</a:t>
            </a:r>
            <a:r>
              <a:rPr kumimoji="0" 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: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ГЕНОН</a:t>
            </a:r>
            <a:r>
              <a:rPr kumimoji="0" 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lang="ru-RU" sz="2300" dirty="0" smtClean="0"/>
              <a:t>(объективы 12,5-см и 19,2-см , </a:t>
            </a:r>
            <a:r>
              <a:rPr lang="ru-RU" sz="2300" dirty="0" err="1" smtClean="0"/>
              <a:t>Гамильтоны</a:t>
            </a:r>
            <a:r>
              <a:rPr lang="ru-RU" sz="2300" dirty="0" smtClean="0"/>
              <a:t> 22 см, 25 см, 40 см и 50 см), </a:t>
            </a: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САНТЕЛ</a:t>
            </a:r>
            <a:r>
              <a:rPr kumimoji="0" 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(</a:t>
            </a:r>
            <a:r>
              <a:rPr lang="ru-RU" sz="2300" dirty="0"/>
              <a:t>Гамильтоны </a:t>
            </a:r>
            <a:r>
              <a:rPr kumimoji="0" 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25 см, 40 см и 65 см), </a:t>
            </a: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ЧВ</a:t>
            </a:r>
            <a:r>
              <a:rPr kumimoji="0" 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(40 см</a:t>
            </a:r>
            <a:r>
              <a:rPr kumimoji="0" lang="ru-RU" sz="23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и</a:t>
            </a:r>
            <a:r>
              <a:rPr kumimoji="0" 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50 см Ньютоны, монтировки</a:t>
            </a:r>
            <a:r>
              <a:rPr kumimoji="0" lang="ru-RU" sz="23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и купола</a:t>
            </a:r>
            <a:r>
              <a:rPr kumimoji="0" 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),</a:t>
            </a:r>
            <a:r>
              <a:rPr kumimoji="0" lang="ru-RU" sz="23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US" sz="23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DISON</a:t>
            </a:r>
            <a:r>
              <a:rPr kumimoji="0" lang="ru-RU" sz="23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(20 см, </a:t>
            </a:r>
            <a:r>
              <a:rPr lang="en-US" sz="2300" dirty="0" smtClean="0"/>
              <a:t>25 </a:t>
            </a:r>
            <a:r>
              <a:rPr lang="ru-RU" sz="2300" dirty="0" smtClean="0"/>
              <a:t>см, 4</a:t>
            </a:r>
            <a:r>
              <a:rPr kumimoji="0" lang="ru-RU" sz="23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0 см, </a:t>
            </a:r>
            <a:r>
              <a:rPr kumimoji="0" lang="ru-RU" sz="23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фокусеры</a:t>
            </a:r>
            <a:r>
              <a:rPr kumimoji="0" lang="ru-RU" sz="23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и монтировки)</a:t>
            </a:r>
            <a:endParaRPr kumimoji="0" lang="ru-RU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15" descr="C:\Documents and Settings\Admin\Рабочий стол\image008.jpg"/>
          <p:cNvPicPr>
            <a:picLocks noChangeAspect="1" noChangeArrowheads="1"/>
          </p:cNvPicPr>
          <p:nvPr/>
        </p:nvPicPr>
        <p:blipFill>
          <a:blip r:embed="rId2" cstate="print"/>
          <a:srcRect t="7088" b="7088"/>
          <a:stretch>
            <a:fillRect/>
          </a:stretch>
        </p:blipFill>
        <p:spPr bwMode="auto">
          <a:xfrm>
            <a:off x="4932040" y="2838053"/>
            <a:ext cx="1350962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imager002"/>
          <p:cNvPicPr>
            <a:picLocks noChangeAspect="1" noChangeArrowheads="1"/>
          </p:cNvPicPr>
          <p:nvPr/>
        </p:nvPicPr>
        <p:blipFill rotWithShape="1">
          <a:blip r:embed="rId3" cstate="print"/>
          <a:srcRect l="7967" b="5825"/>
          <a:stretch/>
        </p:blipFill>
        <p:spPr bwMode="auto">
          <a:xfrm>
            <a:off x="4211960" y="4660535"/>
            <a:ext cx="1380664" cy="2152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017"/>
          <p:cNvPicPr>
            <a:picLocks noChangeAspect="1" noChangeArrowheads="1"/>
          </p:cNvPicPr>
          <p:nvPr/>
        </p:nvPicPr>
        <p:blipFill rotWithShape="1">
          <a:blip r:embed="rId4" cstate="print"/>
          <a:srcRect l="13892" t="12366"/>
          <a:stretch/>
        </p:blipFill>
        <p:spPr bwMode="auto">
          <a:xfrm>
            <a:off x="7858408" y="2765315"/>
            <a:ext cx="1178088" cy="1599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P4060500"/>
          <p:cNvPicPr>
            <a:picLocks noChangeAspect="1" noChangeArrowheads="1"/>
          </p:cNvPicPr>
          <p:nvPr/>
        </p:nvPicPr>
        <p:blipFill rotWithShape="1">
          <a:blip r:embed="rId5" cstate="print"/>
          <a:srcRect l="40799" r="11322"/>
          <a:stretch/>
        </p:blipFill>
        <p:spPr bwMode="auto">
          <a:xfrm>
            <a:off x="7740352" y="4524647"/>
            <a:ext cx="1368152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Documents and Settings\Admin\Рабочий стол\image00s2.jpg"/>
          <p:cNvPicPr>
            <a:picLocks noChangeAspect="1" noChangeArrowheads="1"/>
          </p:cNvPicPr>
          <p:nvPr/>
        </p:nvPicPr>
        <p:blipFill rotWithShape="1">
          <a:blip r:embed="rId6" cstate="print"/>
          <a:srcRect l="17395" t="19229" r="5923" b="24367"/>
          <a:stretch/>
        </p:blipFill>
        <p:spPr bwMode="auto">
          <a:xfrm>
            <a:off x="3275856" y="2881014"/>
            <a:ext cx="1527861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Admin\Рабочий стол\image004.jpg"/>
          <p:cNvPicPr>
            <a:picLocks noChangeAspect="1" noChangeArrowheads="1"/>
          </p:cNvPicPr>
          <p:nvPr/>
        </p:nvPicPr>
        <p:blipFill>
          <a:blip r:embed="rId7" cstate="print"/>
          <a:srcRect l="6058" t="6754" r="14753" b="27055"/>
          <a:stretch>
            <a:fillRect/>
          </a:stretch>
        </p:blipFill>
        <p:spPr bwMode="auto">
          <a:xfrm>
            <a:off x="6372200" y="2780928"/>
            <a:ext cx="1368152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Игорь\Desktop\Горизонт\aimage008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"/>
          <a:stretch/>
        </p:blipFill>
        <p:spPr bwMode="auto">
          <a:xfrm>
            <a:off x="2771800" y="4678646"/>
            <a:ext cx="1408640" cy="214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Documents and Settings\Admin\Рабочий стол\Р РёСЃСѓРЅРѕРє 11. РљРѕРјРїР»РµРєСЃ СЃРѕРїСЂРѕРІРѕР¶РґРµРЅРёСЏ РІРЅСѓС‚СЂРё РєСѓРїРѕР»Р°.jpg"/>
          <p:cNvPicPr>
            <a:picLocks noChangeAspect="1" noChangeArrowheads="1"/>
          </p:cNvPicPr>
          <p:nvPr/>
        </p:nvPicPr>
        <p:blipFill>
          <a:blip r:embed="rId9" cstate="print"/>
          <a:srcRect l="5234" t="7851" r="16254" b="7748"/>
          <a:stretch>
            <a:fillRect/>
          </a:stretch>
        </p:blipFill>
        <p:spPr bwMode="auto">
          <a:xfrm>
            <a:off x="1259632" y="4725144"/>
            <a:ext cx="1440160" cy="2064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C:\Documents and Settings\Admin\Рабочий стол\50.jpg"/>
          <p:cNvPicPr>
            <a:picLocks noChangeAspect="1" noChangeArrowheads="1"/>
          </p:cNvPicPr>
          <p:nvPr/>
        </p:nvPicPr>
        <p:blipFill rotWithShape="1">
          <a:blip r:embed="rId10" cstate="print"/>
          <a:srcRect l="16024" t="3278" r="8696" b="4916"/>
          <a:stretch/>
        </p:blipFill>
        <p:spPr bwMode="auto">
          <a:xfrm>
            <a:off x="35496" y="4725144"/>
            <a:ext cx="1151723" cy="2107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 descr="C:\Documents and Settings\Admin\Рабочий стол\image00d6.jpg"/>
          <p:cNvPicPr>
            <a:picLocks noChangeAspect="1" noChangeArrowheads="1"/>
          </p:cNvPicPr>
          <p:nvPr/>
        </p:nvPicPr>
        <p:blipFill rotWithShape="1">
          <a:blip r:embed="rId11" cstate="print"/>
          <a:srcRect l="9384"/>
          <a:stretch/>
        </p:blipFill>
        <p:spPr bwMode="auto">
          <a:xfrm>
            <a:off x="5652120" y="5013176"/>
            <a:ext cx="2010541" cy="148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 descr="C:\Documents and Settings\Admin\Рабочий стол\РІ РїР°РІРёР»СЊРѕРЅРµ.jpg"/>
          <p:cNvPicPr>
            <a:picLocks noChangeAspect="1" noChangeArrowheads="1"/>
          </p:cNvPicPr>
          <p:nvPr/>
        </p:nvPicPr>
        <p:blipFill rotWithShape="1">
          <a:blip r:embed="rId12" cstate="print"/>
          <a:srcRect l="15133" t="23605" r="51892" b="20703"/>
          <a:stretch/>
        </p:blipFill>
        <p:spPr bwMode="auto">
          <a:xfrm>
            <a:off x="107504" y="2780928"/>
            <a:ext cx="1484769" cy="188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 descr="C:\Users\Игорь\Desktop\Терскол_2015\image00qq2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1" t="10448" r="14906" b="32575"/>
          <a:stretch/>
        </p:blipFill>
        <p:spPr bwMode="auto">
          <a:xfrm>
            <a:off x="1614758" y="2981155"/>
            <a:ext cx="1548602" cy="148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55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900" dirty="0" smtClean="0"/>
              <a:t>Этапы </a:t>
            </a:r>
            <a:r>
              <a:rPr lang="ru-RU" sz="3900" dirty="0"/>
              <a:t>развития сети мониторинга ОКП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68863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  <a:defRPr/>
            </a:pPr>
            <a:r>
              <a:rPr lang="ru-RU" sz="3300" dirty="0" smtClean="0"/>
              <a:t>Были </a:t>
            </a:r>
            <a:r>
              <a:rPr lang="ru-RU" sz="3300" dirty="0"/>
              <a:t>отработаны методики проведения "сплошных" обзоров геостационарной области </a:t>
            </a:r>
            <a:r>
              <a:rPr lang="ru-RU" sz="3300" dirty="0" smtClean="0"/>
              <a:t>в полосе 18 градусов с </a:t>
            </a:r>
            <a:r>
              <a:rPr lang="ru-RU" sz="3300" dirty="0"/>
              <a:t>обнаружением всех объектов, доступных телескопу по </a:t>
            </a:r>
            <a:r>
              <a:rPr lang="ru-RU" sz="3300" dirty="0" smtClean="0"/>
              <a:t>блеску, </a:t>
            </a:r>
            <a:r>
              <a:rPr lang="ru-RU" sz="3300" dirty="0"/>
              <a:t>и расширенных обзоров ГСО в интересах массового уточнения орбит </a:t>
            </a:r>
            <a:r>
              <a:rPr lang="ru-RU" sz="3300" dirty="0" smtClean="0"/>
              <a:t>КО для </a:t>
            </a:r>
            <a:r>
              <a:rPr lang="ru-RU" sz="3300" dirty="0"/>
              <a:t>прогнозов опасных </a:t>
            </a:r>
            <a:r>
              <a:rPr lang="ru-RU" sz="3300" dirty="0" smtClean="0"/>
              <a:t>сближений</a:t>
            </a:r>
          </a:p>
          <a:p>
            <a:pPr>
              <a:lnSpc>
                <a:spcPct val="110000"/>
              </a:lnSpc>
              <a:defRPr/>
            </a:pPr>
            <a:r>
              <a:rPr lang="ru-RU" sz="3300" dirty="0" smtClean="0"/>
              <a:t>Достигнуто понимание, что в каждой обсерватории должно быть несколько телескопов </a:t>
            </a:r>
            <a:r>
              <a:rPr lang="ru-RU" sz="3300" dirty="0" smtClean="0"/>
              <a:t>различных </a:t>
            </a:r>
            <a:r>
              <a:rPr lang="ru-RU" sz="3300" dirty="0" smtClean="0"/>
              <a:t>апертуры и </a:t>
            </a:r>
            <a:r>
              <a:rPr lang="ru-RU" sz="3300" dirty="0" smtClean="0"/>
              <a:t>полей </a:t>
            </a:r>
            <a:r>
              <a:rPr lang="ru-RU" sz="3300" dirty="0" smtClean="0"/>
              <a:t>зрения для наблюдений разных типов объектов в разных режимах</a:t>
            </a:r>
            <a:endParaRPr lang="ru-RU" sz="3300" dirty="0"/>
          </a:p>
          <a:p>
            <a:pPr>
              <a:lnSpc>
                <a:spcPct val="110000"/>
              </a:lnSpc>
              <a:defRPr/>
            </a:pPr>
            <a:r>
              <a:rPr lang="ru-RU" sz="3300" dirty="0"/>
              <a:t>Организован целый ряд новых обсерваторий, что позволило впервые в российской истории перекрыть наблюдениями всю геостационарную орбиту. Накоплена информация по перспективным местам установки </a:t>
            </a:r>
            <a:r>
              <a:rPr lang="ru-RU" sz="3300" dirty="0" smtClean="0"/>
              <a:t>новых </a:t>
            </a:r>
            <a:r>
              <a:rPr lang="ru-RU" sz="3300" dirty="0" smtClean="0"/>
              <a:t>телескопов</a:t>
            </a:r>
          </a:p>
          <a:p>
            <a:pPr>
              <a:lnSpc>
                <a:spcPct val="110000"/>
              </a:lnSpc>
              <a:defRPr/>
            </a:pPr>
            <a:r>
              <a:rPr lang="ru-RU" sz="3300" dirty="0" smtClean="0"/>
              <a:t>Обоснована необходимость производства с использованием задела проекта НСОИ АФН серии специализированных обсерваторий для мониторинга космического мусора в интересах улучшения прогнозов опасных ситуаций в рамках ОКР </a:t>
            </a:r>
            <a:r>
              <a:rPr lang="ru-RU" sz="3300" dirty="0" err="1" smtClean="0"/>
              <a:t>Роскосмоса</a:t>
            </a:r>
            <a:r>
              <a:rPr lang="ru-RU" sz="3300" dirty="0" smtClean="0"/>
              <a:t> АСПОС ОКП</a:t>
            </a:r>
            <a:endParaRPr lang="ru-RU" sz="3300" dirty="0" smtClean="0"/>
          </a:p>
          <a:p>
            <a:pPr>
              <a:lnSpc>
                <a:spcPct val="110000"/>
              </a:lnSpc>
              <a:defRPr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449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40960" cy="1440160"/>
          </a:xfrm>
        </p:spPr>
        <p:txBody>
          <a:bodyPr>
            <a:noAutofit/>
          </a:bodyPr>
          <a:lstStyle/>
          <a:p>
            <a:r>
              <a:rPr lang="ru-RU" sz="3100" b="1" dirty="0" smtClean="0"/>
              <a:t>Специализированные комплексы АСПОС ОКП с использованием задела ИПМ им. М.В. Келдыша РАН </a:t>
            </a:r>
            <a:r>
              <a:rPr lang="ru-RU" sz="3300" b="1" dirty="0" smtClean="0"/>
              <a:t>(</a:t>
            </a:r>
            <a:r>
              <a:rPr lang="ru-RU" sz="2800" b="1" dirty="0" smtClean="0"/>
              <a:t>4 ЭОП-1 по 3 телескопа в павильонах)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28800"/>
            <a:ext cx="8928992" cy="5112568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sz="2300" dirty="0" smtClean="0"/>
              <a:t>2х19,2 </a:t>
            </a:r>
            <a:r>
              <a:rPr lang="ru-RU" sz="2300" dirty="0"/>
              <a:t>см </a:t>
            </a:r>
            <a:r>
              <a:rPr lang="ru-RU" sz="2300" dirty="0" err="1" smtClean="0"/>
              <a:t>Генон</a:t>
            </a:r>
            <a:r>
              <a:rPr lang="ru-RU" sz="2300" dirty="0" smtClean="0"/>
              <a:t> (поле 7х9 град.) - подсистема расширенных обзоров ГСО – длинные измерительные дуги по каждому КО, массовое уточнение орбит для повышения достоверности прогнозов опасных сближений;</a:t>
            </a:r>
          </a:p>
          <a:p>
            <a:pPr>
              <a:buFontTx/>
              <a:buChar char="-"/>
            </a:pPr>
            <a:r>
              <a:rPr lang="ru-RU" sz="2300" dirty="0"/>
              <a:t>25 см </a:t>
            </a:r>
            <a:r>
              <a:rPr lang="ru-RU" sz="2300" dirty="0" smtClean="0"/>
              <a:t>ОРИ-25 (поле 2,1 х 3,3 град.) </a:t>
            </a:r>
            <a:r>
              <a:rPr lang="ru-RU" sz="2300" dirty="0"/>
              <a:t>и </a:t>
            </a:r>
            <a:r>
              <a:rPr lang="ru-RU" sz="2300" dirty="0" smtClean="0"/>
              <a:t>ГАС-250  с электронными затворами – подсистема высокоточных измерений для подхвата ярких новых КО на ГСО и ВЭО и уточнение орбит объектов риска</a:t>
            </a:r>
          </a:p>
          <a:p>
            <a:pPr>
              <a:buFontTx/>
              <a:buChar char="-"/>
            </a:pPr>
            <a:r>
              <a:rPr lang="ru-RU" sz="2300" dirty="0" smtClean="0"/>
              <a:t>40 см ОРИ-40 (поле 2,3х2,3 град.) </a:t>
            </a:r>
            <a:r>
              <a:rPr lang="ru-RU" sz="2300" dirty="0"/>
              <a:t>и </a:t>
            </a:r>
            <a:r>
              <a:rPr lang="ru-RU" sz="2300" dirty="0" smtClean="0"/>
              <a:t>Сантел-400А с турелью и фильтрами </a:t>
            </a:r>
            <a:r>
              <a:rPr lang="en-US" sz="2300" dirty="0" smtClean="0"/>
              <a:t>BVRU</a:t>
            </a:r>
            <a:r>
              <a:rPr lang="ru-RU" sz="2300" dirty="0" smtClean="0"/>
              <a:t> – подсистема подхвата фрагментов космического мусора на ГСО и ВЭО </a:t>
            </a:r>
          </a:p>
          <a:p>
            <a:r>
              <a:rPr lang="ru-RU" sz="2300" dirty="0" smtClean="0"/>
              <a:t>Ввод в строй 4-х комплексов ЭОП-1 в Кисловодске, </a:t>
            </a:r>
            <a:r>
              <a:rPr lang="ru-RU" sz="2300" dirty="0" err="1" smtClean="0"/>
              <a:t>Бюракане</a:t>
            </a:r>
            <a:r>
              <a:rPr lang="ru-RU" sz="2300" dirty="0" smtClean="0"/>
              <a:t> и Научном-3 (Крым) привел к существенному пополнению каталога в части ГСО-объектов до 17-й </a:t>
            </a:r>
            <a:r>
              <a:rPr lang="ru-RU" sz="2300" dirty="0" err="1" smtClean="0"/>
              <a:t>зв</a:t>
            </a:r>
            <a:r>
              <a:rPr lang="ru-RU" sz="2300" dirty="0" smtClean="0"/>
              <a:t>. вел. и увеличению точностей орбит ГСО-объектов 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117877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68313" y="26035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ru-RU" sz="3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Picture 4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46"/>
          <a:stretch>
            <a:fillRect/>
          </a:stretch>
        </p:blipFill>
        <p:spPr bwMode="auto">
          <a:xfrm>
            <a:off x="151808" y="963598"/>
            <a:ext cx="8964612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1" y="332656"/>
            <a:ext cx="849694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/>
              <a:t>Обсерватория ЭОП-1 в Кисловодске</a:t>
            </a:r>
            <a:endParaRPr lang="ru-RU" sz="3500" b="1" dirty="0"/>
          </a:p>
        </p:txBody>
      </p:sp>
      <p:pic>
        <p:nvPicPr>
          <p:cNvPr id="6" name="Picture 6" descr="C:\Documents and Settings\Admin\Рабочий стол\image0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0" b="2690"/>
          <a:stretch>
            <a:fillRect/>
          </a:stretch>
        </p:blipFill>
        <p:spPr bwMode="auto">
          <a:xfrm>
            <a:off x="3995936" y="4757900"/>
            <a:ext cx="1511399" cy="203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Documents and Settings\Admin\Рабочий стол\image002e.jpg"/>
          <p:cNvPicPr>
            <a:picLocks noChangeAspect="1" noChangeArrowheads="1"/>
          </p:cNvPicPr>
          <p:nvPr/>
        </p:nvPicPr>
        <p:blipFill>
          <a:blip r:embed="rId4" cstate="print"/>
          <a:srcRect t="25909" b="25319"/>
          <a:stretch>
            <a:fillRect/>
          </a:stretch>
        </p:blipFill>
        <p:spPr bwMode="auto">
          <a:xfrm>
            <a:off x="2215357" y="3140968"/>
            <a:ext cx="473551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C:\Documents and Settings\Admin\Рабочий стол\image0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6" b="16367"/>
          <a:stretch>
            <a:fillRect/>
          </a:stretch>
        </p:blipFill>
        <p:spPr bwMode="auto">
          <a:xfrm>
            <a:off x="1123951" y="4679529"/>
            <a:ext cx="1935881" cy="2171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"/>
          <a:stretch/>
        </p:blipFill>
        <p:spPr bwMode="auto">
          <a:xfrm>
            <a:off x="6169226" y="4757900"/>
            <a:ext cx="1414062" cy="210153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42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215075" y="315906"/>
            <a:ext cx="8533389" cy="935037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en-US" altLang="ru-RU" sz="3500" b="1" dirty="0" smtClean="0"/>
              <a:t>    </a:t>
            </a:r>
            <a:r>
              <a:rPr lang="ru-RU" altLang="ru-RU" sz="3500" b="1" dirty="0" smtClean="0"/>
              <a:t>Вторая обсерватория ЭОП-1 в </a:t>
            </a:r>
            <a:r>
              <a:rPr lang="ru-RU" altLang="ru-RU" sz="3500" b="1" dirty="0" err="1" smtClean="0"/>
              <a:t>Бюракане</a:t>
            </a:r>
            <a:endParaRPr lang="ru-RU" altLang="ru-RU" sz="3500" b="1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7" descr="image0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671" y="4797152"/>
            <a:ext cx="2424448" cy="181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image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5"/>
          <a:stretch>
            <a:fillRect/>
          </a:stretch>
        </p:blipFill>
        <p:spPr bwMode="auto">
          <a:xfrm>
            <a:off x="467544" y="4856266"/>
            <a:ext cx="2619465" cy="180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image0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012" y="4797152"/>
            <a:ext cx="2449513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9" b="10312"/>
          <a:stretch>
            <a:fillRect/>
          </a:stretch>
        </p:blipFill>
        <p:spPr bwMode="auto">
          <a:xfrm>
            <a:off x="665419" y="1124744"/>
            <a:ext cx="7632700" cy="359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65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424936" cy="1143000"/>
          </a:xfrm>
        </p:spPr>
        <p:txBody>
          <a:bodyPr>
            <a:normAutofit fontScale="90000"/>
          </a:bodyPr>
          <a:lstStyle/>
          <a:p>
            <a:r>
              <a:rPr lang="ru-RU" sz="3900" b="1" dirty="0" smtClean="0"/>
              <a:t>Распределение блеска в измерениях телескопов ЭОП-1 </a:t>
            </a:r>
            <a:r>
              <a:rPr lang="ru-RU" sz="3100" dirty="0" smtClean="0"/>
              <a:t>(до 14,5 </a:t>
            </a:r>
            <a:r>
              <a:rPr lang="ru-RU" sz="3100" dirty="0" err="1" smtClean="0"/>
              <a:t>зв.вел</a:t>
            </a:r>
            <a:r>
              <a:rPr lang="ru-RU" sz="3100" dirty="0" smtClean="0"/>
              <a:t>. для 19,2 см, до 15,5 </a:t>
            </a:r>
            <a:r>
              <a:rPr lang="ru-RU" sz="3100" dirty="0" err="1" smtClean="0"/>
              <a:t>зв</a:t>
            </a:r>
            <a:r>
              <a:rPr lang="ru-RU" sz="3100" dirty="0" smtClean="0"/>
              <a:t>. </a:t>
            </a:r>
            <a:r>
              <a:rPr lang="ru-RU" sz="3100" dirty="0"/>
              <a:t>в</a:t>
            </a:r>
            <a:r>
              <a:rPr lang="ru-RU" sz="3100" dirty="0" smtClean="0"/>
              <a:t>ел. для 25 см и до 17,5 </a:t>
            </a:r>
            <a:r>
              <a:rPr lang="ru-RU" sz="3100" dirty="0" err="1" smtClean="0"/>
              <a:t>зв</a:t>
            </a:r>
            <a:r>
              <a:rPr lang="ru-RU" sz="3100" dirty="0" smtClean="0"/>
              <a:t>. вел. для 40-см) </a:t>
            </a:r>
            <a:endParaRPr lang="ru-RU" sz="31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5" t="2721" r="28984" b="-2721"/>
          <a:stretch/>
        </p:blipFill>
        <p:spPr>
          <a:xfrm>
            <a:off x="35496" y="2204864"/>
            <a:ext cx="2824681" cy="39931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92" t="3218" r="25193"/>
          <a:stretch/>
        </p:blipFill>
        <p:spPr>
          <a:xfrm>
            <a:off x="2861974" y="2312875"/>
            <a:ext cx="3078178" cy="37771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34" t="2777" r="18975"/>
          <a:stretch/>
        </p:blipFill>
        <p:spPr>
          <a:xfrm>
            <a:off x="5820014" y="2417275"/>
            <a:ext cx="3261976" cy="365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78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528" y="188640"/>
            <a:ext cx="8640960" cy="144016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100" b="1" dirty="0" smtClean="0"/>
              <a:t>Специализированные комплексы АСПОС ОКП с использованием задела ИПМ им. М.В. Келдыша РАН </a:t>
            </a:r>
            <a:r>
              <a:rPr lang="ru-RU" sz="3300" b="1" dirty="0" smtClean="0"/>
              <a:t>(</a:t>
            </a:r>
            <a:r>
              <a:rPr lang="ru-RU" sz="2800" b="1" dirty="0" smtClean="0"/>
              <a:t>2 ЭОП-2 по 3 телескопа в куполах)</a:t>
            </a:r>
            <a:endParaRPr lang="ru-RU" sz="2800" b="1" dirty="0"/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107504" y="1988840"/>
            <a:ext cx="8928992" cy="439248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ru-RU" sz="2300" dirty="0" smtClean="0"/>
              <a:t>4х19,2 см </a:t>
            </a:r>
            <a:r>
              <a:rPr lang="ru-RU" sz="2300" dirty="0" err="1" smtClean="0"/>
              <a:t>Генон</a:t>
            </a:r>
            <a:r>
              <a:rPr lang="ru-RU" sz="2300" dirty="0" smtClean="0"/>
              <a:t> (поле 14х9 град.) с ПЗС-камерами с электронными затворами - подсистема обнаружения ВЭО (пополнение каталога);</a:t>
            </a:r>
          </a:p>
          <a:p>
            <a:pPr>
              <a:buFontTx/>
              <a:buChar char="-"/>
            </a:pPr>
            <a:r>
              <a:rPr lang="ru-RU" sz="2300" dirty="0"/>
              <a:t>40 см </a:t>
            </a:r>
            <a:r>
              <a:rPr lang="ru-RU" sz="2300" dirty="0" smtClean="0"/>
              <a:t>ОРИ-40 (поле 2,3х2,3 град.) </a:t>
            </a:r>
            <a:r>
              <a:rPr lang="ru-RU" sz="2300" dirty="0"/>
              <a:t>с турелью и фильтрами </a:t>
            </a:r>
            <a:r>
              <a:rPr lang="en-US" sz="2300" dirty="0"/>
              <a:t>BVRU</a:t>
            </a:r>
            <a:r>
              <a:rPr lang="ru-RU" sz="2300" dirty="0" smtClean="0"/>
              <a:t> – подсистема подхвата фрагментов космического мусора на ГСО и ВЭО;</a:t>
            </a:r>
          </a:p>
          <a:p>
            <a:pPr>
              <a:buFontTx/>
              <a:buChar char="-"/>
            </a:pPr>
            <a:r>
              <a:rPr lang="ru-RU" sz="2300" dirty="0" smtClean="0"/>
              <a:t>65 см Сантел-650А (поле 2,2х2,2 град.) с ПЗС-чипами 50х50 мм – подсистема обнаружения (в </a:t>
            </a:r>
            <a:r>
              <a:rPr lang="ru-RU" sz="2300" dirty="0" err="1" smtClean="0"/>
              <a:t>т.ч</a:t>
            </a:r>
            <a:r>
              <a:rPr lang="ru-RU" sz="2300" dirty="0" smtClean="0"/>
              <a:t>. в локальных обзорах) и сопровождения слабых фрагментов космического мусора.</a:t>
            </a:r>
          </a:p>
          <a:p>
            <a:r>
              <a:rPr lang="ru-RU" sz="2300" dirty="0" smtClean="0"/>
              <a:t>Ввод в строй 2-х комплексов ЭОП-2 в Кисловодске и Благовещенске привел к существенному пополнению каталога в части слабых ГСО-объектов до 18-й </a:t>
            </a:r>
            <a:r>
              <a:rPr lang="ru-RU" sz="2300" dirty="0" err="1" smtClean="0"/>
              <a:t>зв</a:t>
            </a:r>
            <a:r>
              <a:rPr lang="ru-RU" sz="2300" dirty="0" smtClean="0"/>
              <a:t>. вел. и ярких ВЭО-объектов 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179294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</TotalTime>
  <Words>1142</Words>
  <Application>Microsoft Office PowerPoint</Application>
  <PresentationFormat>Экран (4:3)</PresentationFormat>
  <Paragraphs>69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Комплексы электронно-оптических средств для мониторинга околоземного космического пространства</vt:lpstr>
      <vt:lpstr>Презентация PowerPoint</vt:lpstr>
      <vt:lpstr>Презентация PowerPoint</vt:lpstr>
      <vt:lpstr> Этапы развития сети мониторинга ОКП </vt:lpstr>
      <vt:lpstr>Специализированные комплексы АСПОС ОКП с использованием задела ИПМ им. М.В. Келдыша РАН (4 ЭОП-1 по 3 телескопа в павильонах)</vt:lpstr>
      <vt:lpstr>Презентация PowerPoint</vt:lpstr>
      <vt:lpstr>Презентация PowerPoint</vt:lpstr>
      <vt:lpstr>Распределение блеска в измерениях телескопов ЭОП-1 (до 14,5 зв.вел. для 19,2 см, до 15,5 зв. вел. для 25 см и до 17,5 зв. вел. для 40-см) </vt:lpstr>
      <vt:lpstr>Презентация PowerPoint</vt:lpstr>
      <vt:lpstr>Обсерватории ЭОП-2 в Кисловодске и  Благовещенске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Москве идут наладка и испытания</vt:lpstr>
      <vt:lpstr>Система панорамного обзора 1058 кв. град.</vt:lpstr>
      <vt:lpstr>Презентация PowerPoint</vt:lpstr>
      <vt:lpstr>Выводы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Комплексы электронно-оптических средств для мониторинга околоземного космического пространства</dc:title>
  <dc:creator>Admin</dc:creator>
  <cp:lastModifiedBy>Игорь</cp:lastModifiedBy>
  <cp:revision>47</cp:revision>
  <dcterms:created xsi:type="dcterms:W3CDTF">2017-09-22T12:22:22Z</dcterms:created>
  <dcterms:modified xsi:type="dcterms:W3CDTF">2017-10-04T21:15:04Z</dcterms:modified>
</cp:coreProperties>
</file>