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5" r:id="rId9"/>
    <p:sldId id="268" r:id="rId10"/>
    <p:sldId id="266" r:id="rId11"/>
    <p:sldId id="262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4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2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8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5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2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0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7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5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8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2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AE19-0BD0-4D72-BDB1-E5A75097D29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B447D-5479-4CA6-BDE1-54EF9721A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4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8064896" cy="1683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Роботизированный астероидный обзор сети НСОИ АФН, поиск АСЗ и комет из обоих полушарий Земли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Леонид Еленин (1), Юрий Круглый (2), Игорь Молотов (1)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ИПМ им. М.В. Келдыша РАН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НИИ Астрономии Харьковского национального университета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Игорь\Desktop\Earth_copy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0"/>
          <a:stretch/>
        </p:blipFill>
        <p:spPr bwMode="auto">
          <a:xfrm>
            <a:off x="1043608" y="5659135"/>
            <a:ext cx="7336307" cy="11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pm-la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0" y="0"/>
            <a:ext cx="1566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4" cstate="print"/>
          <a:srcRect l="11578" t="16754" r="10001" b="25131"/>
          <a:stretch>
            <a:fillRect/>
          </a:stretch>
        </p:blipFill>
        <p:spPr bwMode="auto">
          <a:xfrm>
            <a:off x="7740352" y="65881"/>
            <a:ext cx="13573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3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643998" cy="8231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Фотометрия АСЗ</a:t>
            </a:r>
            <a:endParaRPr lang="ru-RU" sz="36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764704"/>
            <a:ext cx="4572032" cy="3643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900" b="1" u="sng" smtClean="0">
                <a:solidFill>
                  <a:srgbClr val="0000CC"/>
                </a:solidFill>
              </a:rPr>
              <a:t>Цели изучения астероидов:</a:t>
            </a:r>
            <a:r>
              <a:rPr lang="ru-RU" sz="2900" smtClean="0"/>
              <a:t> </a:t>
            </a:r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smtClean="0"/>
              <a:t>Определение размеров астероидов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smtClean="0"/>
              <a:t>Изучение параметров вращения, формы тел и оптических свойств поверхностей астероидов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smtClean="0"/>
              <a:t>Обнаружение двойных и кратных астероидов</a:t>
            </a:r>
            <a:r>
              <a:rPr lang="en-US" sz="2600" smtClean="0"/>
              <a:t> </a:t>
            </a:r>
            <a:r>
              <a:rPr lang="ru-RU" sz="2600" smtClean="0"/>
              <a:t>и определение параметров </a:t>
            </a:r>
            <a:r>
              <a:rPr lang="uk-UA" sz="2600" smtClean="0"/>
              <a:t>этих систем</a:t>
            </a:r>
            <a:endParaRPr lang="ru-RU" sz="2600" smtClean="0"/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smtClean="0"/>
              <a:t>Влияние негравитационных сил на скорости и наклоны осей вращения астероидов (ЯОРП-эффект)</a:t>
            </a:r>
            <a:endParaRPr lang="ru-RU" sz="2600" dirty="0"/>
          </a:p>
        </p:txBody>
      </p:sp>
      <p:pic>
        <p:nvPicPr>
          <p:cNvPr id="4" name="Picture 8" descr="c558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2232248" cy="16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836712"/>
            <a:ext cx="22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КРИВЫЕ БЛЕСКА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3" descr="D:\WINNT\Profiles\demo\Bureau\lightcurve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2357454" cy="16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52320" y="857232"/>
            <a:ext cx="90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CC"/>
                </a:solidFill>
              </a:rPr>
              <a:t>433 </a:t>
            </a:r>
            <a:r>
              <a:rPr lang="en-US" sz="1600" dirty="0" smtClean="0">
                <a:solidFill>
                  <a:srgbClr val="0000CC"/>
                </a:solidFill>
              </a:rPr>
              <a:t>Eros</a:t>
            </a:r>
            <a:endParaRPr lang="ru-RU" sz="1600" dirty="0">
              <a:solidFill>
                <a:srgbClr val="0000CC"/>
              </a:solidFill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5364088" y="4725144"/>
          <a:ext cx="260434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Graph" r:id="rId5" imgW="3660480" imgH="3113280" progId="Origin50.Graph">
                  <p:embed/>
                </p:oleObj>
              </mc:Choice>
              <mc:Fallback>
                <p:oleObj name="Graph" r:id="rId5" imgW="3660480" imgH="3113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84" t="9251" b="5782"/>
                      <a:stretch>
                        <a:fillRect/>
                      </a:stretch>
                    </p:blipFill>
                    <p:spPr bwMode="auto">
                      <a:xfrm>
                        <a:off x="5364088" y="4725144"/>
                        <a:ext cx="2604344" cy="17281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08104" y="4365104"/>
            <a:ext cx="24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Двойной АСЗ 1996 </a:t>
            </a:r>
            <a:r>
              <a:rPr lang="en-US" b="1" dirty="0" smtClean="0">
                <a:solidFill>
                  <a:srgbClr val="0000CC"/>
                </a:solidFill>
              </a:rPr>
              <a:t>FG3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0" name="Picture 8" descr="Jorp_img"/>
          <p:cNvPicPr>
            <a:picLocks noChangeAspect="1" noChangeArrowheads="1"/>
          </p:cNvPicPr>
          <p:nvPr/>
        </p:nvPicPr>
        <p:blipFill>
          <a:blip r:embed="rId7" cstate="print"/>
          <a:srcRect t="21789"/>
          <a:stretch>
            <a:fillRect/>
          </a:stretch>
        </p:blipFill>
        <p:spPr bwMode="auto">
          <a:xfrm>
            <a:off x="899592" y="4725144"/>
            <a:ext cx="3981062" cy="180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4365104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Эффект </a:t>
            </a:r>
            <a:r>
              <a:rPr lang="ru-RU" sz="1600" b="1" dirty="0" err="1" smtClean="0">
                <a:solidFill>
                  <a:srgbClr val="0000CC"/>
                </a:solidFill>
              </a:rPr>
              <a:t>Ярковского</a:t>
            </a:r>
            <a:r>
              <a:rPr lang="en-US" sz="1600" b="1" dirty="0" smtClean="0">
                <a:solidFill>
                  <a:srgbClr val="0000CC"/>
                </a:solidFill>
              </a:rPr>
              <a:t>-</a:t>
            </a:r>
            <a:r>
              <a:rPr lang="ru-RU" sz="1600" b="1" dirty="0" err="1" smtClean="0">
                <a:solidFill>
                  <a:srgbClr val="0000CC"/>
                </a:solidFill>
              </a:rPr>
              <a:t>О'Кифа</a:t>
            </a:r>
            <a:r>
              <a:rPr lang="en-US" sz="1600" b="1" dirty="0" smtClean="0">
                <a:solidFill>
                  <a:srgbClr val="0000CC"/>
                </a:solidFill>
              </a:rPr>
              <a:t>-</a:t>
            </a:r>
            <a:r>
              <a:rPr lang="ru-RU" sz="1600" b="1" dirty="0" err="1" smtClean="0">
                <a:solidFill>
                  <a:srgbClr val="0000CC"/>
                </a:solidFill>
              </a:rPr>
              <a:t>Радзиевского</a:t>
            </a:r>
            <a:r>
              <a:rPr lang="en-US" sz="1600" b="1" dirty="0" smtClean="0">
                <a:solidFill>
                  <a:srgbClr val="0000CC"/>
                </a:solidFill>
              </a:rPr>
              <a:t>-</a:t>
            </a:r>
            <a:r>
              <a:rPr lang="ru-RU" sz="1600" b="1" dirty="0" err="1" smtClean="0">
                <a:solidFill>
                  <a:srgbClr val="0000CC"/>
                </a:solidFill>
              </a:rPr>
              <a:t>Пэддэка</a:t>
            </a:r>
            <a:endParaRPr lang="ru-RU" sz="1600" b="1" dirty="0">
              <a:solidFill>
                <a:srgbClr val="0000CC"/>
              </a:solidFill>
            </a:endParaRPr>
          </a:p>
        </p:txBody>
      </p:sp>
      <p:pic>
        <p:nvPicPr>
          <p:cNvPr id="12" name="Picture 4" descr="https://upload.wikimedia.org/wikipedia/commons/thumb/6/68/PIA02475_Eros%27_Bland_Butterscotch_Colors.jpg/220px-PIA02475_Eros%27_Bland_Butterscotch_Colo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196752"/>
            <a:ext cx="1737483" cy="12241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236296" y="2571744"/>
            <a:ext cx="1408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CC"/>
                </a:solidFill>
              </a:rPr>
              <a:t>25143 </a:t>
            </a:r>
            <a:r>
              <a:rPr lang="en-US" sz="1600" dirty="0" err="1" smtClean="0">
                <a:solidFill>
                  <a:srgbClr val="0000CC"/>
                </a:solidFill>
              </a:rPr>
              <a:t>Itokawa</a:t>
            </a:r>
            <a:endParaRPr lang="ru-RU" sz="1600" dirty="0">
              <a:solidFill>
                <a:srgbClr val="0000CC"/>
              </a:solidFill>
            </a:endParaRPr>
          </a:p>
        </p:txBody>
      </p:sp>
      <p:pic>
        <p:nvPicPr>
          <p:cNvPr id="14" name="Picture 3" descr="Картинки по запросу itokawa imag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2852936"/>
            <a:ext cx="1694388" cy="1372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1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ru-RU" altLang="ru-RU" sz="2800">
                <a:solidFill>
                  <a:srgbClr val="FF0000"/>
                </a:solidFill>
              </a:rPr>
              <a:t>Програмное обеспечение для фотометрии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95300"/>
            <a:ext cx="9144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en-US" altLang="ru-RU" sz="2000" b="1" i="1">
                <a:solidFill>
                  <a:srgbClr val="FF0000"/>
                </a:solidFill>
                <a:cs typeface="Arial" pitchFamily="34" charset="0"/>
              </a:rPr>
              <a:t>MPO Canopus </a:t>
            </a:r>
            <a:endParaRPr lang="ru-RU" altLang="ru-RU" sz="2000" b="1" i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88" y="6132513"/>
            <a:ext cx="9144001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http://www.minorplanetobserver.com/MPOSoftware/MPOCanopus.htm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>
            <a:fillRect/>
          </a:stretch>
        </p:blipFill>
        <p:spPr bwMode="auto">
          <a:xfrm>
            <a:off x="128588" y="869950"/>
            <a:ext cx="8885237" cy="5295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50" y="274638"/>
            <a:ext cx="8643938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Фотометрия АСЗ в проекте НСОИ АФН</a:t>
            </a:r>
            <a:endParaRPr lang="ru-RU" sz="4000" dirty="0" smtClean="0"/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34519" y="980728"/>
            <a:ext cx="87153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В наблюдениях периодически участвуют </a:t>
            </a:r>
            <a:r>
              <a:rPr lang="en-US" sz="2400" dirty="0" smtClean="0"/>
              <a:t>16 </a:t>
            </a:r>
            <a:r>
              <a:rPr lang="ru-RU" sz="2400" dirty="0" smtClean="0"/>
              <a:t>телескопов – наиболее крупные из них</a:t>
            </a:r>
            <a:r>
              <a:rPr lang="ru-RU" sz="2400" dirty="0" smtClean="0"/>
              <a:t>: 2,6 м ЗТШ Научный (Крым),</a:t>
            </a:r>
            <a:r>
              <a:rPr lang="en-US" sz="2400" dirty="0" smtClean="0"/>
              <a:t> 2</a:t>
            </a:r>
            <a:r>
              <a:rPr lang="ru-RU" sz="2400" dirty="0" smtClean="0"/>
              <a:t>-м Цейсс-2000 в </a:t>
            </a:r>
            <a:r>
              <a:rPr lang="ru-RU" sz="2400" dirty="0" err="1" smtClean="0"/>
              <a:t>Рожене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Болгария</a:t>
            </a:r>
            <a:r>
              <a:rPr lang="en-US" sz="2400" dirty="0" smtClean="0"/>
              <a:t>), 1</a:t>
            </a:r>
            <a:r>
              <a:rPr lang="ru-RU" sz="2400" dirty="0" smtClean="0"/>
              <a:t>,</a:t>
            </a:r>
            <a:r>
              <a:rPr lang="en-US" sz="2400" dirty="0" smtClean="0"/>
              <a:t>5</a:t>
            </a:r>
            <a:r>
              <a:rPr lang="ru-RU" sz="2400" dirty="0" smtClean="0"/>
              <a:t> м АЗТ-22 на </a:t>
            </a:r>
            <a:r>
              <a:rPr lang="ru-RU" sz="2400" dirty="0" err="1" smtClean="0"/>
              <a:t>Майданаке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Узбекистан</a:t>
            </a:r>
            <a:r>
              <a:rPr lang="en-US" sz="2400" dirty="0" smtClean="0"/>
              <a:t>), </a:t>
            </a:r>
            <a:r>
              <a:rPr lang="ru-RU" sz="2400" dirty="0" smtClean="0"/>
              <a:t>1 м Цейсс-1000 в Симеизе (Крым),</a:t>
            </a:r>
            <a:r>
              <a:rPr lang="en-US" sz="2400" dirty="0" smtClean="0"/>
              <a:t> 1</a:t>
            </a:r>
            <a:r>
              <a:rPr lang="ru-RU" sz="2400" dirty="0" smtClean="0"/>
              <a:t> м </a:t>
            </a:r>
            <a:r>
              <a:rPr lang="ru-RU" sz="2400" dirty="0" err="1" smtClean="0"/>
              <a:t>Цейсс</a:t>
            </a:r>
            <a:r>
              <a:rPr lang="en-US" sz="2400" dirty="0" smtClean="0"/>
              <a:t>-1000 </a:t>
            </a:r>
            <a:r>
              <a:rPr lang="ru-RU" sz="2400" dirty="0" smtClean="0"/>
              <a:t>на Тянь-Шане</a:t>
            </a:r>
            <a:r>
              <a:rPr lang="en-US" sz="2400" dirty="0" smtClean="0"/>
              <a:t> (</a:t>
            </a:r>
            <a:r>
              <a:rPr lang="ru-RU" sz="2400" dirty="0" smtClean="0"/>
              <a:t>Казахстан</a:t>
            </a:r>
            <a:r>
              <a:rPr lang="en-US" sz="2400" dirty="0" smtClean="0"/>
              <a:t>), 70</a:t>
            </a:r>
            <a:r>
              <a:rPr lang="ru-RU" sz="2400" dirty="0" smtClean="0"/>
              <a:t> см АС-32 в Абастумани (Грузия),</a:t>
            </a:r>
            <a:r>
              <a:rPr lang="en-US" sz="2400" dirty="0" smtClean="0"/>
              <a:t> 70</a:t>
            </a:r>
            <a:r>
              <a:rPr lang="ru-RU" sz="2400" dirty="0" smtClean="0"/>
              <a:t> см АЗТ-8 в Чугуеве и Лесниках (Украина)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422831"/>
            <a:ext cx="1928812" cy="1446212"/>
          </a:xfrm>
          <a:prstGeom prst="rect">
            <a:avLst/>
          </a:prstGeom>
        </p:spPr>
      </p:pic>
      <p:pic>
        <p:nvPicPr>
          <p:cNvPr id="5" name="Picture 6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0949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Z1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9" y="5124662"/>
            <a:ext cx="21431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59" y="516861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MG_438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64" y="5085184"/>
            <a:ext cx="132238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94" y="3289052"/>
            <a:ext cx="14478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IMG_446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87107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Игорь\Desktop\image0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17" y="3375393"/>
            <a:ext cx="2405195" cy="1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363272" cy="79208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Результаты фотометрических наблюдений астероидов </a:t>
            </a:r>
            <a:endParaRPr lang="ru-RU" b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836712"/>
            <a:ext cx="8640960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Фотометрическими наблюдениями получено более 400 кривых блеска для 180 АСЗ, открыто 9 двойных астероидов, </a:t>
            </a:r>
            <a:r>
              <a:rPr lang="en-US" sz="2000" dirty="0" smtClean="0"/>
              <a:t>YORP</a:t>
            </a:r>
            <a:r>
              <a:rPr lang="ru-RU" sz="2000" dirty="0" smtClean="0"/>
              <a:t>-эффект подтвержден у 5 АСЗ </a:t>
            </a:r>
          </a:p>
          <a:p>
            <a:r>
              <a:rPr lang="ru-RU" sz="2000" dirty="0" smtClean="0"/>
              <a:t>В 2016 г. на 200 ночах наблюдались 44 АСЗ. Оценены периоды вращения для 15 АСЗ и для более 20 – подтверждены или улучшены. На кривых блеска астероидов (3122) </a:t>
            </a:r>
            <a:r>
              <a:rPr lang="ru-RU" sz="2000" dirty="0" err="1" smtClean="0"/>
              <a:t>Florence</a:t>
            </a:r>
            <a:r>
              <a:rPr lang="ru-RU" sz="2000" dirty="0" smtClean="0"/>
              <a:t> и (337866) 2001 WL15 обнаружены признаки возможной двойственности этих тел.  </a:t>
            </a:r>
            <a:endParaRPr lang="ru-RU" sz="20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95536" y="3212976"/>
          <a:ext cx="4113557" cy="273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Graph" r:id="rId3" imgW="4328160" imgH="3315005" progId="">
                  <p:embed/>
                </p:oleObj>
              </mc:Choice>
              <mc:Fallback>
                <p:oleObj name="Graph" r:id="rId3" imgW="4328160" imgH="33150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90" t="15204" r="4990" b="6516"/>
                      <a:stretch>
                        <a:fillRect/>
                      </a:stretch>
                    </p:blipFill>
                    <p:spPr bwMode="auto">
                      <a:xfrm>
                        <a:off x="395536" y="3212976"/>
                        <a:ext cx="4113557" cy="2739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682884" y="3140968"/>
          <a:ext cx="4137514" cy="2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Graph" r:id="rId5" imgW="4247693" imgH="3288182" progId="">
                  <p:embed/>
                </p:oleObj>
              </mc:Choice>
              <mc:Fallback>
                <p:oleObj name="Graph" r:id="rId5" imgW="4247693" imgH="32881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84" t="15331" r="5084" b="6570"/>
                      <a:stretch>
                        <a:fillRect/>
                      </a:stretch>
                    </p:blipFill>
                    <p:spPr bwMode="auto">
                      <a:xfrm>
                        <a:off x="4682884" y="3140968"/>
                        <a:ext cx="4137514" cy="2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602128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Количество ночей наблюдений простых и двойных АСЗ в 2013-2016 гг.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94928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Количество простых и двойных </a:t>
            </a:r>
            <a:r>
              <a:rPr lang="ru-RU" dirty="0" smtClean="0">
                <a:solidFill>
                  <a:prstClr val="black"/>
                </a:solidFill>
              </a:rPr>
              <a:t>АСЗ, наблюдавшихся в 2013 – 2016 гг.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работ 2016 г.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94317"/>
              </p:ext>
            </p:extLst>
          </p:nvPr>
        </p:nvGraphicFramePr>
        <p:xfrm>
          <a:off x="285866" y="1484784"/>
          <a:ext cx="4358142" cy="282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3" imgW="3888029" imgH="3065069" progId="Origin50.Graph">
                  <p:embed/>
                </p:oleObj>
              </mc:Choice>
              <mc:Fallback>
                <p:oleObj r:id="rId3" imgW="3888029" imgH="3065069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743" b="5872"/>
                      <a:stretch>
                        <a:fillRect/>
                      </a:stretch>
                    </p:blipFill>
                    <p:spPr bwMode="auto">
                      <a:xfrm>
                        <a:off x="285866" y="1484784"/>
                        <a:ext cx="4358142" cy="2828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4008" y="4365104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Составная кривая блеска АСЗ (326683) 2002 WP по наблюдениям на 1-м телескопе Цейс-1000 на Тянь-Шаньской обсерватории, показала очень вытянутую, сигарообразную форму тела астероида. Впервые определен период вращения астероида. </a:t>
            </a:r>
          </a:p>
          <a:p>
            <a:r>
              <a:rPr lang="en-US" dirty="0"/>
              <a:t> </a:t>
            </a:r>
            <a:endParaRPr lang="ru-RU" dirty="0"/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97818"/>
              </p:ext>
            </p:extLst>
          </p:nvPr>
        </p:nvGraphicFramePr>
        <p:xfrm>
          <a:off x="4550355" y="1484784"/>
          <a:ext cx="4309306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5" imgW="3895344" imgH="3073603" progId="Origin50.Graph">
                  <p:embed/>
                </p:oleObj>
              </mc:Choice>
              <mc:Fallback>
                <p:oleObj r:id="rId5" imgW="3895344" imgH="3073603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716" b="5858"/>
                      <a:stretch>
                        <a:fillRect/>
                      </a:stretch>
                    </p:blipFill>
                    <p:spPr bwMode="auto">
                      <a:xfrm>
                        <a:off x="4550355" y="1484784"/>
                        <a:ext cx="4309306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0845" y="4651282"/>
            <a:ext cx="43924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Кривая блеска 40-метрового АСЗ 2016 PA40 по наблюдениям на 2.6-м телескопе ЗТШ, которая показала сверхбыстрое вращение астероида с периодом равным 12.5 минут.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Ожидается подтверждение влияния YORP эффекта на скорость вращения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 b="2438"/>
          <a:stretch>
            <a:fillRect/>
          </a:stretch>
        </p:blipFill>
        <p:spPr bwMode="auto">
          <a:xfrm>
            <a:off x="209790" y="1556792"/>
            <a:ext cx="4427657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67208"/>
              </p:ext>
            </p:extLst>
          </p:nvPr>
        </p:nvGraphicFramePr>
        <p:xfrm>
          <a:off x="4355976" y="1556792"/>
          <a:ext cx="452702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r:id="rId4" imgW="3895344" imgH="3085795" progId="Origin50.Graph">
                  <p:embed/>
                </p:oleObj>
              </mc:Choice>
              <mc:Fallback>
                <p:oleObj r:id="rId4" imgW="3895344" imgH="3085795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665" b="5833"/>
                      <a:stretch>
                        <a:fillRect/>
                      </a:stretch>
                    </p:blipFill>
                    <p:spPr bwMode="auto">
                      <a:xfrm>
                        <a:off x="4355976" y="1556792"/>
                        <a:ext cx="4527025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845" y="4651282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Составная кривая блеска астероида (1685) Торо по наблюдениям на 70-см телескопе АС-32 в Абастумани в феврале 2016 г.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1512" y="4527861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Составная кривая блеска астероида (138852) 2000 WN10, орбита которого ко-</a:t>
            </a:r>
            <a:r>
              <a:rPr lang="ru-RU" sz="2400" dirty="0" err="1"/>
              <a:t>орбитальна</a:t>
            </a:r>
            <a:r>
              <a:rPr lang="ru-RU" sz="2400" dirty="0"/>
              <a:t> орбите Земли, полученная по наблюдениям на 2.6-м телескопе ЗТШ в </a:t>
            </a:r>
            <a:r>
              <a:rPr lang="ru-RU" sz="2400" dirty="0" err="1"/>
              <a:t>КрАО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фотометрических наблюдений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ru-RU" sz="2500" dirty="0" smtClean="0"/>
              <a:t>В 2017 г. были проведены пробные наблюдения астероида на 80-см телескопе К-800 в обсерватории на пике </a:t>
            </a:r>
            <a:r>
              <a:rPr lang="ru-RU" sz="2500" dirty="0" err="1" smtClean="0"/>
              <a:t>Терскол</a:t>
            </a:r>
            <a:endParaRPr lang="ru-RU" sz="2500" dirty="0" smtClean="0"/>
          </a:p>
          <a:p>
            <a:r>
              <a:rPr lang="ru-RU" sz="2500" dirty="0" smtClean="0"/>
              <a:t>80-см телескоп РК-800 в Маяках (Украина) переориентируется на фотометрию астероидов в связи с прекращением наблюдений космического мусора</a:t>
            </a:r>
          </a:p>
          <a:p>
            <a:r>
              <a:rPr lang="ru-RU" sz="2500" dirty="0" smtClean="0"/>
              <a:t>Возобновлены наблюдения на Цейсс-1000 в Симеизе (с нашими наблюдателями)</a:t>
            </a:r>
            <a:endParaRPr lang="en-US" sz="2500" dirty="0" smtClean="0"/>
          </a:p>
          <a:p>
            <a:r>
              <a:rPr lang="ru-RU" sz="2500" dirty="0" smtClean="0"/>
              <a:t>Перспектива наблюдений на 40-см телескопах мексиканских обсерваторий в </a:t>
            </a:r>
            <a:r>
              <a:rPr lang="ru-RU" sz="2500" dirty="0" err="1" smtClean="0"/>
              <a:t>Косале</a:t>
            </a:r>
            <a:r>
              <a:rPr lang="ru-RU" sz="2500" dirty="0" smtClean="0"/>
              <a:t> и </a:t>
            </a:r>
            <a:r>
              <a:rPr lang="ru-RU" sz="2500" dirty="0" err="1" smtClean="0"/>
              <a:t>Нуэво</a:t>
            </a:r>
            <a:r>
              <a:rPr lang="ru-RU" sz="2500" dirty="0" smtClean="0"/>
              <a:t>-Леоне</a:t>
            </a:r>
          </a:p>
          <a:p>
            <a:r>
              <a:rPr lang="ru-RU" sz="2500" dirty="0" smtClean="0"/>
              <a:t>Установка 50-см телескопа в </a:t>
            </a:r>
            <a:r>
              <a:rPr lang="ru-RU" sz="2500" dirty="0" err="1" smtClean="0"/>
              <a:t>Мульте</a:t>
            </a:r>
            <a:r>
              <a:rPr lang="ru-RU" sz="2500" dirty="0" smtClean="0"/>
              <a:t> (республика Алтай)</a:t>
            </a:r>
          </a:p>
          <a:p>
            <a:r>
              <a:rPr lang="ru-RU" sz="2500" dirty="0" smtClean="0"/>
              <a:t>Ремонт 1,25 м АЗТ-11 в Абастумани</a:t>
            </a:r>
            <a:r>
              <a:rPr lang="en-US" sz="2500" dirty="0" smtClean="0"/>
              <a:t>?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5270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Задачи наблюдений астероидов</a:t>
            </a:r>
            <a:r>
              <a:rPr lang="en-US" dirty="0" smtClean="0"/>
              <a:t> </a:t>
            </a:r>
            <a:r>
              <a:rPr lang="ru-RU" dirty="0" smtClean="0"/>
              <a:t>в рамках проекта </a:t>
            </a:r>
            <a:r>
              <a:rPr lang="ru-RU" dirty="0"/>
              <a:t>НСОИ </a:t>
            </a:r>
            <a:r>
              <a:rPr lang="ru-RU" dirty="0" smtClean="0"/>
              <a:t>АФН</a:t>
            </a:r>
            <a:r>
              <a:rPr lang="en-US" dirty="0" smtClean="0"/>
              <a:t>/ISON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Поиск новых астероидов</a:t>
            </a:r>
            <a:r>
              <a:rPr lang="en-US" dirty="0" smtClean="0"/>
              <a:t> </a:t>
            </a:r>
            <a:r>
              <a:rPr lang="ru-RU" dirty="0" smtClean="0"/>
              <a:t>и комет</a:t>
            </a:r>
          </a:p>
          <a:p>
            <a:pPr>
              <a:defRPr/>
            </a:pPr>
            <a:r>
              <a:rPr lang="ru-RU" dirty="0" smtClean="0"/>
              <a:t>Подхват открываемых астероидов (получение астрометрии для уточнения орбит)</a:t>
            </a:r>
          </a:p>
          <a:p>
            <a:pPr>
              <a:defRPr/>
            </a:pPr>
            <a:r>
              <a:rPr lang="ru-RU" dirty="0" smtClean="0"/>
              <a:t>Фотометрия астероидов для исследований их физических свойств</a:t>
            </a:r>
          </a:p>
          <a:p>
            <a:pPr>
              <a:defRPr/>
            </a:pPr>
            <a:r>
              <a:rPr lang="ru-RU" dirty="0" smtClean="0"/>
              <a:t>Поддержка радиолокационных экспериментов (астрометрия для уточнения орбит и фотометрия для совместной обработки с данными радиолокации)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4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63" y="214313"/>
            <a:ext cx="8229600" cy="1011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/>
              <a:t>Обсерватории сети НСОИ АФН, участвующие в наблюдениях астероидов</a:t>
            </a:r>
            <a:endParaRPr lang="ru-RU" sz="3600"/>
          </a:p>
        </p:txBody>
      </p:sp>
      <p:pic>
        <p:nvPicPr>
          <p:cNvPr id="3" name="Picture 2" descr="C:\Documents and Settings\Admin\Рабочий стол\ISON-ASPIN-ENG-20160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57313"/>
            <a:ext cx="89296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57500"/>
            <a:ext cx="12858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928687" cy="12382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 descr="C:\Documents and Settings\Admin\Рабочий стол\Новая папка (5)\IMG_19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357813"/>
            <a:ext cx="1000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latin typeface="+mj-lt"/>
                <a:ea typeface="+mj-ea"/>
                <a:cs typeface="+mj-cs"/>
              </a:rPr>
            </a:br>
            <a:r>
              <a:rPr lang="ru-RU" dirty="0" smtClean="0">
                <a:latin typeface="+mj-lt"/>
                <a:ea typeface="+mj-ea"/>
                <a:cs typeface="+mj-cs"/>
              </a:rPr>
              <a:t>Статус обзорных астероидных наблюдений НСОИ АФН</a:t>
            </a:r>
            <a:br>
              <a:rPr lang="ru-RU" dirty="0" smtClean="0"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" pitchFamily="34" charset="0"/>
              </a:rPr>
              <a:t>2 обзора с 40-см телескопами в Нью-Мексико, США и </a:t>
            </a:r>
            <a:r>
              <a:rPr lang="ru-RU" dirty="0" err="1" smtClean="0">
                <a:latin typeface="Calibri" pitchFamily="34" charset="0"/>
              </a:rPr>
              <a:t>Сайдинг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Спринг</a:t>
            </a:r>
            <a:r>
              <a:rPr lang="ru-RU" dirty="0" smtClean="0">
                <a:latin typeface="Calibri" pitchFamily="34" charset="0"/>
              </a:rPr>
              <a:t>, Австралия (совместный проект с университетом Берна, Швейцария) на монтировках </a:t>
            </a:r>
            <a:r>
              <a:rPr lang="en-US" dirty="0" smtClean="0">
                <a:latin typeface="Calibri" pitchFamily="34" charset="0"/>
              </a:rPr>
              <a:t>AP-1600GTO</a:t>
            </a:r>
            <a:r>
              <a:rPr lang="ru-RU" dirty="0" smtClean="0">
                <a:latin typeface="Calibri" pitchFamily="34" charset="0"/>
              </a:rPr>
              <a:t>, удаленные наблюдения через Интернет</a:t>
            </a:r>
          </a:p>
          <a:p>
            <a:r>
              <a:rPr lang="ru-RU" dirty="0" smtClean="0">
                <a:latin typeface="Calibri" pitchFamily="34" charset="0"/>
              </a:rPr>
              <a:t>Создан центр планирования астероидных обзоров</a:t>
            </a:r>
          </a:p>
          <a:p>
            <a:r>
              <a:rPr lang="ru-RU" dirty="0" smtClean="0">
                <a:latin typeface="Calibri" pitchFamily="34" charset="0"/>
              </a:rPr>
              <a:t>Создан центр</a:t>
            </a:r>
            <a:r>
              <a:rPr lang="ru-RU" dirty="0" smtClean="0">
                <a:latin typeface="Calibri" pitchFamily="34" charset="0"/>
              </a:rPr>
              <a:t> обработки ПЗС-кадров астероидных обзоров – снимки перекачиваются в ИПМ в реальном времени и здесь обрабатываются</a:t>
            </a:r>
          </a:p>
          <a:p>
            <a:r>
              <a:rPr lang="ru-RU" dirty="0" smtClean="0">
                <a:latin typeface="Calibri" pitchFamily="34" charset="0"/>
              </a:rPr>
              <a:t>Отработан взаимный подхват новых объектов, когда по новым объектам, открытым одним телескопом, проводятся уточняющие наблюдения вторым инструментом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0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422695"/>
            <a:ext cx="9144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effectLst/>
              </a:rPr>
              <a:t>Удаленные обсерватории </a:t>
            </a:r>
            <a:r>
              <a:rPr lang="en-US" sz="3600" b="1" u="sng" dirty="0">
                <a:solidFill>
                  <a:srgbClr val="FF0000"/>
                </a:solidFill>
                <a:effectLst/>
              </a:rPr>
              <a:t>ISON</a:t>
            </a:r>
            <a:endParaRPr lang="ru-RU" sz="3600" b="1" i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45190"/>
            <a:ext cx="453174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Апертура – 400 мм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Относительное отверстие –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f/3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Камера –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FLI PL16803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Поле зрения – 1.65°х1.65</a:t>
            </a:r>
            <a:r>
              <a:rPr lang="ru-RU" sz="2400" b="1" dirty="0">
                <a:solidFill>
                  <a:srgbClr val="FF0000"/>
                </a:solidFill>
              </a:rPr>
              <a:t>°</a:t>
            </a:r>
            <a:endParaRPr lang="en-US" sz="2400" b="1" dirty="0">
              <a:solidFill>
                <a:srgbClr val="FF0000"/>
              </a:solidFill>
              <a:effectLst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Фильтры – </a:t>
            </a:r>
            <a:r>
              <a:rPr lang="en-US" sz="2400" b="1" dirty="0" err="1">
                <a:solidFill>
                  <a:srgbClr val="FF0000"/>
                </a:solidFill>
                <a:effectLst/>
              </a:rPr>
              <a:t>B,V,R,I,Cr</a:t>
            </a:r>
            <a:endParaRPr lang="ru-RU" sz="2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2259" y="4845190"/>
            <a:ext cx="453174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Апертура – 400 мм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Относительное отверстие –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f/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.4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Камера –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FLI ML16803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Поле зрения –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2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.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2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5°х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2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.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2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5</a:t>
            </a:r>
            <a:r>
              <a:rPr lang="ru-RU" sz="2400" b="1" dirty="0">
                <a:solidFill>
                  <a:srgbClr val="FF0000"/>
                </a:solidFill>
              </a:rPr>
              <a:t>°</a:t>
            </a:r>
            <a:endParaRPr lang="en-US" sz="2400" b="1" dirty="0">
              <a:solidFill>
                <a:srgbClr val="FF0000"/>
              </a:solidFill>
              <a:effectLst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</a:rPr>
              <a:t>Фильтры – нет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527" y="1039379"/>
            <a:ext cx="33199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</a:rPr>
              <a:t>ISON-NM (H15)</a:t>
            </a:r>
            <a:endParaRPr lang="ru-RU" sz="28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9091" y="1039378"/>
            <a:ext cx="33199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</a:rPr>
              <a:t>ISON-SSO (Q60)</a:t>
            </a:r>
            <a:endParaRPr lang="ru-RU" sz="28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0" y="1562598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4" y="1562598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41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пробных астероидных обзоров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Отработка роботизированных наблюдений – подбор комплекта оборудования и программного обеспечения (переход от ПО </a:t>
            </a:r>
            <a:r>
              <a:rPr lang="en-US" dirty="0" err="1" smtClean="0"/>
              <a:t>CoLiTec</a:t>
            </a:r>
            <a:r>
              <a:rPr lang="en-US" dirty="0" smtClean="0"/>
              <a:t> </a:t>
            </a:r>
            <a:r>
              <a:rPr lang="ru-RU" dirty="0" smtClean="0"/>
              <a:t>к ПО </a:t>
            </a:r>
            <a:r>
              <a:rPr lang="en-US" dirty="0" err="1" smtClean="0"/>
              <a:t>SkySift</a:t>
            </a:r>
            <a:r>
              <a:rPr lang="ru-RU" dirty="0" smtClean="0"/>
              <a:t> </a:t>
            </a:r>
            <a:r>
              <a:rPr lang="ru-RU" dirty="0" smtClean="0"/>
              <a:t>+25% увеличения покрытия)</a:t>
            </a:r>
          </a:p>
          <a:p>
            <a:r>
              <a:rPr lang="ru-RU" dirty="0" smtClean="0"/>
              <a:t>Создание замкнутого комплекса собственного программного обеспечения для роботизированных обсерваторий (переход от </a:t>
            </a:r>
            <a:r>
              <a:rPr lang="en-US" dirty="0" smtClean="0"/>
              <a:t>ACP </a:t>
            </a:r>
            <a:r>
              <a:rPr lang="ru-RU" dirty="0" smtClean="0"/>
              <a:t> к собственному ПО управления телескопом +25% увеличения покрытия)</a:t>
            </a:r>
          </a:p>
          <a:p>
            <a:pPr lvl="0"/>
            <a:r>
              <a:rPr lang="ru-RU" dirty="0"/>
              <a:t>Отработка концепции астероидных обзоров «второй волны» – обзоров с малыми телескопами, обеспечивающими полное покрытие небесной сферы, чтобы обнаруживать быстрые АСЗ, пропущенные специализированными  обзорами с большими  телескопами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Покрытие </a:t>
            </a:r>
            <a:r>
              <a:rPr lang="ru-RU" sz="3600" dirty="0"/>
              <a:t>небесной сферы обзорами НСОИ АФН за </a:t>
            </a:r>
            <a:r>
              <a:rPr lang="ru-RU" sz="3600" dirty="0" smtClean="0"/>
              <a:t>апрель-май </a:t>
            </a:r>
            <a:r>
              <a:rPr lang="ru-RU" sz="3600" dirty="0"/>
              <a:t>2017 г.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2050" name="Picture 2" descr="C:\Users\Игорь\Desktop\ОКА_2017\SkyC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499350" cy="48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обзорных наблюдений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Получено более 1 млн. измерений</a:t>
            </a:r>
          </a:p>
          <a:p>
            <a:r>
              <a:rPr lang="ru-RU" dirty="0" smtClean="0"/>
              <a:t>Открыто 1750 астероидов главного пояса, 17 АСЗ, 8 комет, 20 троянце Юпитера, 4 объекта семейства </a:t>
            </a:r>
            <a:r>
              <a:rPr lang="ru-RU" dirty="0" err="1" smtClean="0"/>
              <a:t>Хильды</a:t>
            </a:r>
            <a:r>
              <a:rPr lang="ru-RU" dirty="0" smtClean="0"/>
              <a:t>, 4 объекта семейства Кентавра </a:t>
            </a:r>
          </a:p>
          <a:p>
            <a:r>
              <a:rPr lang="ru-RU" dirty="0"/>
              <a:t>В 2016 году обоими обсерваториями получено 213 тысяч позиционных измерений, открыты 22 новых </a:t>
            </a:r>
            <a:r>
              <a:rPr lang="ru-RU" dirty="0" smtClean="0"/>
              <a:t>астероида, включая АСЗ </a:t>
            </a:r>
            <a:r>
              <a:rPr lang="en-US" altLang="ru-RU" dirty="0" smtClean="0"/>
              <a:t>2016 NX</a:t>
            </a:r>
            <a:r>
              <a:rPr lang="ru-RU" dirty="0" smtClean="0"/>
              <a:t>. </a:t>
            </a:r>
            <a:r>
              <a:rPr lang="en-US" dirty="0" smtClean="0"/>
              <a:t>13 </a:t>
            </a:r>
            <a:r>
              <a:rPr lang="ru-RU" dirty="0" smtClean="0"/>
              <a:t>АСЗ наблюдались в поддержку сеансов радиолокации.</a:t>
            </a:r>
            <a:endParaRPr lang="ru-RU" dirty="0"/>
          </a:p>
          <a:p>
            <a:r>
              <a:rPr lang="ru-RU" dirty="0" smtClean="0"/>
              <a:t>За первый квартал 2017 года было получено 68.5 тысяч измерений и открыта комета </a:t>
            </a:r>
            <a:r>
              <a:rPr lang="en-US" dirty="0"/>
              <a:t>C/2017 A3 (</a:t>
            </a:r>
            <a:r>
              <a:rPr lang="en-US" dirty="0" err="1"/>
              <a:t>Elenin</a:t>
            </a:r>
            <a:r>
              <a:rPr lang="en-US" dirty="0"/>
              <a:t>)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1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74638"/>
            <a:ext cx="8568952" cy="17862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altLang="ru-RU" sz="12000" b="1" dirty="0" smtClean="0"/>
              <a:t>Перспективы обзорных наблюдений НСОИ АФН связаны с окончанием производства двух </a:t>
            </a:r>
            <a:r>
              <a:rPr lang="en-US" altLang="ru-RU" sz="12000" b="1" dirty="0" smtClean="0"/>
              <a:t>40-</a:t>
            </a:r>
            <a:r>
              <a:rPr lang="ru-RU" altLang="ru-RU" sz="12000" b="1" dirty="0" smtClean="0"/>
              <a:t>см</a:t>
            </a:r>
            <a:r>
              <a:rPr lang="en-US" altLang="ru-RU" sz="12000" b="1" dirty="0" smtClean="0"/>
              <a:t> </a:t>
            </a:r>
            <a:r>
              <a:rPr lang="ru-RU" altLang="ru-RU" sz="12000" b="1" dirty="0" smtClean="0"/>
              <a:t>телескопов новой серии с полем зрения </a:t>
            </a:r>
            <a:r>
              <a:rPr lang="en-US" altLang="ru-RU" sz="12000" b="1" dirty="0" smtClean="0"/>
              <a:t>4x5</a:t>
            </a:r>
            <a:r>
              <a:rPr lang="ru-RU" altLang="ru-RU" sz="12000" b="1" dirty="0" smtClean="0"/>
              <a:t>,</a:t>
            </a:r>
            <a:r>
              <a:rPr lang="en-US" altLang="ru-RU" sz="12000" b="1" dirty="0" smtClean="0"/>
              <a:t>5 </a:t>
            </a:r>
            <a:r>
              <a:rPr lang="ru-RU" altLang="ru-RU" sz="12000" b="1" dirty="0" smtClean="0"/>
              <a:t>градусов: </a:t>
            </a:r>
            <a:r>
              <a:rPr lang="ru-RU" altLang="ru-RU" sz="8800" b="1" dirty="0" smtClean="0"/>
              <a:t>на фото – труба, </a:t>
            </a:r>
            <a:r>
              <a:rPr lang="ru-RU" altLang="ru-RU" sz="8800" b="1" dirty="0" err="1" smtClean="0"/>
              <a:t>полноапертурный</a:t>
            </a:r>
            <a:r>
              <a:rPr lang="ru-RU" altLang="ru-RU" sz="8800" b="1" dirty="0" smtClean="0"/>
              <a:t> корректор,                 			зеркало </a:t>
            </a:r>
            <a:r>
              <a:rPr lang="ru-RU" altLang="ru-RU" sz="8800" b="1" dirty="0" err="1" smtClean="0"/>
              <a:t>Манжена</a:t>
            </a:r>
            <a:r>
              <a:rPr lang="ru-RU" altLang="ru-RU" sz="8800" dirty="0" smtClean="0"/>
              <a:t/>
            </a:r>
            <a:br>
              <a:rPr lang="ru-RU" altLang="ru-RU" sz="8800" dirty="0" smtClean="0"/>
            </a:br>
            <a:endParaRPr lang="ru-RU" sz="8800" dirty="0"/>
          </a:p>
        </p:txBody>
      </p:sp>
      <p:pic>
        <p:nvPicPr>
          <p:cNvPr id="3" name="Picture 2" descr="C:\Documents and Settings\Игорь\Рабочий стол\Doc-5-5-5.files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69" y="1913968"/>
            <a:ext cx="2664296" cy="2091096"/>
          </a:xfrm>
          <a:prstGeom prst="rect">
            <a:avLst/>
          </a:prstGeom>
          <a:noFill/>
        </p:spPr>
      </p:pic>
      <p:pic>
        <p:nvPicPr>
          <p:cNvPr id="4" name="Picture 2" descr="C:\Users\Игорь\Desktop\Doc3ee335556.files\image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t="8333" r="8520"/>
          <a:stretch/>
        </p:blipFill>
        <p:spPr bwMode="auto">
          <a:xfrm>
            <a:off x="4860032" y="2247061"/>
            <a:ext cx="2747562" cy="22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Desktop\Doc7788244333.files\image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17749" r="11175" b="17705"/>
          <a:stretch/>
        </p:blipFill>
        <p:spPr bwMode="auto">
          <a:xfrm>
            <a:off x="1457130" y="4037846"/>
            <a:ext cx="2250774" cy="27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горь\Desktop\Doc7788244333.files\image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"/>
          <a:stretch/>
        </p:blipFill>
        <p:spPr bwMode="auto">
          <a:xfrm>
            <a:off x="5076056" y="4535786"/>
            <a:ext cx="2346211" cy="2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869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Graph</vt:lpstr>
      <vt:lpstr>Origin50.Graph</vt:lpstr>
      <vt:lpstr> Роботизированный астероидный обзор сети НСОИ АФН, поиск АСЗ и комет из обоих полушарий Земли</vt:lpstr>
      <vt:lpstr>Презентация PowerPoint</vt:lpstr>
      <vt:lpstr>Презентация PowerPoint</vt:lpstr>
      <vt:lpstr> Статус обзорных астероидных наблюдений НСОИ АФН </vt:lpstr>
      <vt:lpstr>Презентация PowerPoint</vt:lpstr>
      <vt:lpstr>Цели пробных астероидных обзоров</vt:lpstr>
      <vt:lpstr> Покрытие небесной сферы обзорами НСОИ АФН за апрель-май 2017 г. </vt:lpstr>
      <vt:lpstr>Результаты обзорных наблюдений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работ 2016 г.</vt:lpstr>
      <vt:lpstr>Ожидается подтверждение влияния YORP эффекта на скорость вращения</vt:lpstr>
      <vt:lpstr>Развитие фотометрических наблюдений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Роботизированный астероидный обзор сети ISON, поиск АСЗ и комет из обоих полушарий Земли</dc:title>
  <dc:creator>Игорь</dc:creator>
  <cp:lastModifiedBy>Игорь</cp:lastModifiedBy>
  <cp:revision>23</cp:revision>
  <dcterms:created xsi:type="dcterms:W3CDTF">2017-10-01T20:26:53Z</dcterms:created>
  <dcterms:modified xsi:type="dcterms:W3CDTF">2017-10-01T23:02:03Z</dcterms:modified>
</cp:coreProperties>
</file>