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4" r:id="rId2"/>
    <p:sldId id="274" r:id="rId3"/>
    <p:sldId id="276" r:id="rId4"/>
    <p:sldId id="277" r:id="rId5"/>
    <p:sldId id="257" r:id="rId6"/>
    <p:sldId id="280" r:id="rId7"/>
    <p:sldId id="281" r:id="rId8"/>
    <p:sldId id="286" r:id="rId9"/>
    <p:sldId id="285" r:id="rId10"/>
    <p:sldId id="258" r:id="rId11"/>
    <p:sldId id="259" r:id="rId12"/>
    <p:sldId id="260" r:id="rId13"/>
    <p:sldId id="267" r:id="rId14"/>
    <p:sldId id="263" r:id="rId15"/>
    <p:sldId id="264" r:id="rId16"/>
    <p:sldId id="265" r:id="rId17"/>
    <p:sldId id="272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2A6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6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8836BA-3777-6999-D80C-A5FD47DE23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3E67497-2123-9544-F2D4-D8DE70741F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42DD3AD-D3A3-3413-EA7C-FF6389C10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1D24C-A1EC-4FB2-A0CC-B2B9F198B14B}" type="datetimeFigureOut">
              <a:rPr lang="ru-RU" smtClean="0"/>
              <a:t>10.10.2023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0784C3B-0A1D-4603-F76B-DFA266FBF8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C0F4067-B57D-72D5-8275-DF2A08DE4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1F29A-4ECB-4F74-ABAD-EA97E67EEA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4168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F18660-5E75-EE87-2F84-B9D4E529FB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49072BD-7EB4-2BEC-07C5-9DFAB177B9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7FC85D4-DC9E-8D72-1154-81FF14DBFE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1D24C-A1EC-4FB2-A0CC-B2B9F198B14B}" type="datetimeFigureOut">
              <a:rPr lang="ru-RU" smtClean="0"/>
              <a:t>10.10.2023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EABD992-8DC8-B9E1-DAD1-9AF999C9EC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3A0E710-EBE6-32AE-CB9B-4A5D5C4E0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1F29A-4ECB-4F74-ABAD-EA97E67EEA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6148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0E81A76-6777-DF11-6062-466EF6435C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DD614A7-2A07-DC54-030A-2D215B7CBE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1DAD132-124F-07B3-BAEA-69C2E8FE6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1D24C-A1EC-4FB2-A0CC-B2B9F198B14B}" type="datetimeFigureOut">
              <a:rPr lang="ru-RU" smtClean="0"/>
              <a:t>10.10.2023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A257FD6-F2A7-0C7F-E438-115319D60A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87BD869-427A-2F5A-048A-B86351206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1F29A-4ECB-4F74-ABAD-EA97E67EEA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8842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954F76-8C37-7874-D00C-E093CFBE2E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F172CAA-EAD1-4A0B-B4E8-71F6CBD295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C795254-D3FE-6887-8563-F762D04963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1D24C-A1EC-4FB2-A0CC-B2B9F198B14B}" type="datetimeFigureOut">
              <a:rPr lang="ru-RU" smtClean="0"/>
              <a:t>10.10.2023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7A102AC-0E8F-957A-C2B9-8851CE2361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14DE8DA-E6FF-E1B4-74ED-9F2E96D5B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1F29A-4ECB-4F74-ABAD-EA97E67EEA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4558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069FCD-6692-8A30-4206-5E4839720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6669565-B63A-1826-2E30-DC93630248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55424F4-E34E-2C06-C79F-CD7BE7471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1D24C-A1EC-4FB2-A0CC-B2B9F198B14B}" type="datetimeFigureOut">
              <a:rPr lang="ru-RU" smtClean="0"/>
              <a:t>10.10.2023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10B1553-8344-5264-87AF-BC88E5CCC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7D67ABB-EC75-DBD0-18EF-0E3DC4D9C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1F29A-4ECB-4F74-ABAD-EA97E67EEA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8452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20EF86-0BAA-C4F2-D7C7-4E5BCFDBD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3E96B6C-C088-B65F-5A03-CF6205A84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BDED17F-F7D8-CF0D-7EA3-3B94FBE9CD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34BDF86-1184-E11D-D770-6395FF29D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1D24C-A1EC-4FB2-A0CC-B2B9F198B14B}" type="datetimeFigureOut">
              <a:rPr lang="ru-RU" smtClean="0"/>
              <a:t>10.10.2023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C7854FF-D8D3-D3A1-27F5-53F3DD6EA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7ACD5E2-1B22-1B3D-60A4-69B6E58FA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1F29A-4ECB-4F74-ABAD-EA97E67EEA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8875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1623BA-838D-CEDB-07C6-AC112C8FBC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1E837C4-CC50-BEC9-6E24-718848B4C7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BA4D1A1-687A-6E34-1367-D8B3CDDB98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F0D765F-F48A-D8DF-13B4-B337E7C36B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9365960-89D2-6549-9CA4-B04976CB9F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8C2A962-DAA8-9A16-CDA7-59CB289CAD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1D24C-A1EC-4FB2-A0CC-B2B9F198B14B}" type="datetimeFigureOut">
              <a:rPr lang="ru-RU" smtClean="0"/>
              <a:t>10.10.2023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D54BD12-8C84-C647-D6F0-2ED5BC81E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0978A36-5891-F18E-FFD9-946E84B56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1F29A-4ECB-4F74-ABAD-EA97E67EEA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047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B78A75-37B5-2EDA-B507-19FA0B0017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8633752-04E7-426A-2525-632AAD20BA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1D24C-A1EC-4FB2-A0CC-B2B9F198B14B}" type="datetimeFigureOut">
              <a:rPr lang="ru-RU" smtClean="0"/>
              <a:t>10.10.2023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FAB4263-D20A-05FA-27D6-EFD5742DB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0CB25AC-AEEB-F369-6147-B4B5454DE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1F29A-4ECB-4F74-ABAD-EA97E67EEA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9594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42A0FBE-D716-CBC3-CEC3-D8CF110D1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1D24C-A1EC-4FB2-A0CC-B2B9F198B14B}" type="datetimeFigureOut">
              <a:rPr lang="ru-RU" smtClean="0"/>
              <a:t>10.10.2023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E40AA6F-69C9-AAF4-7987-E5D3E19C7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3F8B426-F369-A712-D6B5-795B48741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1F29A-4ECB-4F74-ABAD-EA97E67EEA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4327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8F8B74-E7E1-1824-EC34-4488810B7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5660C16-F5E9-C054-30E4-F4A8C50A41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1705EC4-E4FE-6982-457B-4A37123161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D86B47C-46CB-E3A0-2EF1-506C9FD92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1D24C-A1EC-4FB2-A0CC-B2B9F198B14B}" type="datetimeFigureOut">
              <a:rPr lang="ru-RU" smtClean="0"/>
              <a:t>10.10.2023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E147CAA-726A-2C0B-FBAC-513E4060E2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948ADDC-7584-E444-4109-C726A5CAE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1F29A-4ECB-4F74-ABAD-EA97E67EEA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91786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4CDC5C-4443-1CC9-1147-CB54C2678C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94EC091-1C9A-5590-9789-5270F6E6F3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452B2C0-F753-0642-F919-BED1E7E38C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8BDCCDA-F696-C125-D455-CAAEBE066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1D24C-A1EC-4FB2-A0CC-B2B9F198B14B}" type="datetimeFigureOut">
              <a:rPr lang="ru-RU" smtClean="0"/>
              <a:t>10.10.2023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56642D7-CDA5-6DC1-27B0-27A6C6E8A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AE7E649-E675-9954-37CF-974C0955A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1F29A-4ECB-4F74-ABAD-EA97E67EEA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2134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AA598E-BCD7-4CCD-6998-E62EBBDF54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9213224-5006-6EFE-0721-4FA3667031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55E2C81-CE5D-DD44-B05A-DF739A308B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91D24C-A1EC-4FB2-A0CC-B2B9F198B14B}" type="datetimeFigureOut">
              <a:rPr lang="ru-RU" smtClean="0"/>
              <a:t>10.10.2023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6BA522D-D5FC-8F65-C37D-54BD86A0E0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6BB252A-EC88-8EC3-E77B-B4DB905A54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D1F29A-4ECB-4F74-ABAD-EA97E67EEA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9596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g"/><Relationship Id="rId11" Type="http://schemas.openxmlformats.org/officeDocument/2006/relationships/image" Target="../media/image32.jpg"/><Relationship Id="rId5" Type="http://schemas.openxmlformats.org/officeDocument/2006/relationships/image" Target="../media/image26.jpeg"/><Relationship Id="rId10" Type="http://schemas.openxmlformats.org/officeDocument/2006/relationships/image" Target="../media/image31.jpg"/><Relationship Id="rId4" Type="http://schemas.openxmlformats.org/officeDocument/2006/relationships/image" Target="../media/image25.jpeg"/><Relationship Id="rId9" Type="http://schemas.openxmlformats.org/officeDocument/2006/relationships/image" Target="../media/image3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g"/><Relationship Id="rId4" Type="http://schemas.openxmlformats.org/officeDocument/2006/relationships/image" Target="../media/image3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>
            <a:extLst>
              <a:ext uri="{FF2B5EF4-FFF2-40B4-BE49-F238E27FC236}">
                <a16:creationId xmlns:a16="http://schemas.microsoft.com/office/drawing/2014/main" id="{618B3170-E3B7-D0A2-ABDA-6F06CB605B35}"/>
              </a:ext>
            </a:extLst>
          </p:cNvPr>
          <p:cNvSpPr>
            <a:spLocks noChangeAspect="1"/>
          </p:cNvSpPr>
          <p:nvPr/>
        </p:nvSpPr>
        <p:spPr>
          <a:xfrm>
            <a:off x="36897" y="0"/>
            <a:ext cx="12118206" cy="6726532"/>
          </a:xfrm>
          <a:custGeom>
            <a:avLst/>
            <a:gdLst/>
            <a:ahLst/>
            <a:cxnLst/>
            <a:rect l="l" t="t" r="r" b="b"/>
            <a:pathLst>
              <a:path w="18684280" h="10377560">
                <a:moveTo>
                  <a:pt x="0" y="0"/>
                </a:moveTo>
                <a:lnTo>
                  <a:pt x="18684280" y="0"/>
                </a:lnTo>
                <a:lnTo>
                  <a:pt x="18684280" y="10377560"/>
                </a:lnTo>
                <a:lnTo>
                  <a:pt x="0" y="1037756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/>
            </a:stretch>
          </a:blipFill>
        </p:spPr>
        <p:txBody>
          <a:bodyPr/>
          <a:lstStyle/>
          <a:p>
            <a:pPr algn="ctr">
              <a:lnSpc>
                <a:spcPts val="4485"/>
              </a:lnSpc>
            </a:pPr>
            <a:r>
              <a:rPr lang="en-US" sz="2800" spc="82" dirty="0">
                <a:solidFill>
                  <a:srgbClr val="FFFFFF"/>
                </a:solidFill>
                <a:latin typeface="Montserrat Ultra-Bold"/>
              </a:rPr>
              <a:t>THE ARAB CONFERENCE  ON ASTRONOMY &amp; Geophysics</a:t>
            </a: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DC83A3DF-10E8-9320-5B34-3749571926BD}"/>
              </a:ext>
            </a:extLst>
          </p:cNvPr>
          <p:cNvSpPr/>
          <p:nvPr/>
        </p:nvSpPr>
        <p:spPr>
          <a:xfrm>
            <a:off x="505685" y="271177"/>
            <a:ext cx="1156385" cy="1154072"/>
          </a:xfrm>
          <a:custGeom>
            <a:avLst/>
            <a:gdLst/>
            <a:ahLst/>
            <a:cxnLst/>
            <a:rect l="l" t="t" r="r" b="b"/>
            <a:pathLst>
              <a:path w="1156385" h="1154072">
                <a:moveTo>
                  <a:pt x="0" y="0"/>
                </a:moveTo>
                <a:lnTo>
                  <a:pt x="1156385" y="0"/>
                </a:lnTo>
                <a:lnTo>
                  <a:pt x="1156385" y="1154072"/>
                </a:lnTo>
                <a:lnTo>
                  <a:pt x="0" y="1154072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/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AAF0D21-7FB2-7A99-844F-654A0D4DD315}"/>
              </a:ext>
            </a:extLst>
          </p:cNvPr>
          <p:cNvSpPr txBox="1"/>
          <p:nvPr/>
        </p:nvSpPr>
        <p:spPr>
          <a:xfrm>
            <a:off x="290832" y="1569019"/>
            <a:ext cx="1586093" cy="5739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660"/>
              </a:lnSpc>
            </a:pPr>
            <a:r>
              <a:rPr lang="en-US" sz="3600" dirty="0">
                <a:solidFill>
                  <a:srgbClr val="FFFFFF"/>
                </a:solidFill>
                <a:latin typeface="Tek Tall Arabic"/>
              </a:rPr>
              <a:t>ACAG8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602F31F-0C05-BB99-F80A-E7177B36CE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0716" y="241618"/>
            <a:ext cx="1390000" cy="1406632"/>
          </a:xfrm>
          <a:prstGeom prst="rect">
            <a:avLst/>
          </a:prstGeom>
        </p:spPr>
      </p:pic>
      <p:sp>
        <p:nvSpPr>
          <p:cNvPr id="8" name="Подзаголовок 2">
            <a:extLst>
              <a:ext uri="{FF2B5EF4-FFF2-40B4-BE49-F238E27FC236}">
                <a16:creationId xmlns:a16="http://schemas.microsoft.com/office/drawing/2014/main" id="{264ECBC2-067B-CD21-2E06-E78CAB6585D3}"/>
              </a:ext>
            </a:extLst>
          </p:cNvPr>
          <p:cNvSpPr txBox="1">
            <a:spLocks/>
          </p:cNvSpPr>
          <p:nvPr/>
        </p:nvSpPr>
        <p:spPr>
          <a:xfrm>
            <a:off x="290832" y="2502168"/>
            <a:ext cx="11721495" cy="128847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b="1" kern="100" dirty="0">
                <a:solidFill>
                  <a:schemeClr val="bg2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International ISON project &amp; database on space debris</a:t>
            </a:r>
            <a:endParaRPr lang="ru-RU" sz="4000" b="1" kern="100" dirty="0">
              <a:solidFill>
                <a:schemeClr val="bg2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b="1" dirty="0"/>
          </a:p>
        </p:txBody>
      </p:sp>
      <p:sp>
        <p:nvSpPr>
          <p:cNvPr id="10" name="TextBox 10">
            <a:extLst>
              <a:ext uri="{FF2B5EF4-FFF2-40B4-BE49-F238E27FC236}">
                <a16:creationId xmlns:a16="http://schemas.microsoft.com/office/drawing/2014/main" id="{B08B7C91-02DB-3A10-EE35-F35733CA4A48}"/>
              </a:ext>
            </a:extLst>
          </p:cNvPr>
          <p:cNvSpPr txBox="1"/>
          <p:nvPr/>
        </p:nvSpPr>
        <p:spPr>
          <a:xfrm>
            <a:off x="3356679" y="6005726"/>
            <a:ext cx="7354037" cy="4821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029"/>
              </a:lnSpc>
              <a:spcBef>
                <a:spcPct val="0"/>
              </a:spcBef>
            </a:pPr>
            <a:r>
              <a:rPr lang="en-US" sz="2877" dirty="0">
                <a:solidFill>
                  <a:srgbClr val="FFFFFF"/>
                </a:solidFill>
                <a:latin typeface="Tek Tall Arabic"/>
              </a:rPr>
              <a:t>October 9 -12 ,2023, NRIAG, Cairo-Egypt</a:t>
            </a:r>
          </a:p>
        </p:txBody>
      </p:sp>
      <p:sp>
        <p:nvSpPr>
          <p:cNvPr id="12" name="Подзаголовок 2">
            <a:extLst>
              <a:ext uri="{FF2B5EF4-FFF2-40B4-BE49-F238E27FC236}">
                <a16:creationId xmlns:a16="http://schemas.microsoft.com/office/drawing/2014/main" id="{060DD7ED-9BB1-4DBE-9A91-464D9874A8AB}"/>
              </a:ext>
            </a:extLst>
          </p:cNvPr>
          <p:cNvSpPr txBox="1">
            <a:spLocks/>
          </p:cNvSpPr>
          <p:nvPr/>
        </p:nvSpPr>
        <p:spPr>
          <a:xfrm>
            <a:off x="1071456" y="3947352"/>
            <a:ext cx="10530349" cy="2058374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600" b="1" dirty="0">
                <a:solidFill>
                  <a:schemeClr val="bg2"/>
                </a:solidFill>
              </a:rPr>
              <a:t>Igor Molotov</a:t>
            </a:r>
          </a:p>
          <a:p>
            <a:pPr marL="0" indent="0" algn="ctr">
              <a:buNone/>
            </a:pPr>
            <a:r>
              <a:rPr lang="en-US" sz="3600" dirty="0" err="1">
                <a:solidFill>
                  <a:schemeClr val="bg2"/>
                </a:solidFill>
              </a:rPr>
              <a:t>Keldysh</a:t>
            </a:r>
            <a:r>
              <a:rPr lang="en-US" sz="3600" dirty="0">
                <a:solidFill>
                  <a:schemeClr val="bg2"/>
                </a:solidFill>
              </a:rPr>
              <a:t> Institute of Applied Mathematics RAS, Moscow, Russia</a:t>
            </a:r>
          </a:p>
          <a:p>
            <a:pPr marL="0" indent="0" algn="ctr">
              <a:buNone/>
            </a:pPr>
            <a:r>
              <a:rPr lang="en-US" sz="3600" dirty="0">
                <a:solidFill>
                  <a:schemeClr val="bg2"/>
                </a:solidFill>
              </a:rPr>
              <a:t>Small Innovation Enterprise “ISON Ballistic-Service”, Moscow, Russia</a:t>
            </a:r>
          </a:p>
          <a:p>
            <a:pPr marL="0" indent="0" algn="ctr">
              <a:buNone/>
            </a:pPr>
            <a:r>
              <a:rPr lang="en-US" sz="3600" b="1" dirty="0">
                <a:solidFill>
                  <a:schemeClr val="bg2"/>
                </a:solidFill>
              </a:rPr>
              <a:t>im62@mail.ru</a:t>
            </a:r>
          </a:p>
          <a:p>
            <a:endParaRPr lang="ru-RU" b="1" dirty="0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402757C4-D208-F25F-13B1-55308517252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74" t="10061" r="10532" b="13266"/>
          <a:stretch/>
        </p:blipFill>
        <p:spPr>
          <a:xfrm>
            <a:off x="64822" y="5435016"/>
            <a:ext cx="1300321" cy="1288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4926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393B0E-B8CB-615B-6176-CD6350DBA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6470"/>
            <a:ext cx="10515600" cy="972062"/>
          </a:xfrm>
        </p:spPr>
        <p:txBody>
          <a:bodyPr/>
          <a:lstStyle/>
          <a:p>
            <a:pPr algn="ctr"/>
            <a:r>
              <a:rPr lang="en-US" sz="4400" b="1" dirty="0"/>
              <a:t>Current map of the ISON network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239B2C0-41B0-B16B-C30B-75800ACC02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673" y="1100746"/>
            <a:ext cx="11292696" cy="538792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F500693-BF87-562C-3942-958FFD8596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01" y="3614"/>
            <a:ext cx="1253957" cy="126896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AB120F4-76C8-2C36-00FC-A616BC00F01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74" t="10061" r="10532" b="13266"/>
          <a:stretch/>
        </p:blipFill>
        <p:spPr>
          <a:xfrm>
            <a:off x="10884913" y="23307"/>
            <a:ext cx="1280628" cy="126896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62FE009-CB3F-B3B7-9FB5-0FDF4BE0CD3F}"/>
              </a:ext>
            </a:extLst>
          </p:cNvPr>
          <p:cNvSpPr txBox="1"/>
          <p:nvPr/>
        </p:nvSpPr>
        <p:spPr>
          <a:xfrm>
            <a:off x="727584" y="6429676"/>
            <a:ext cx="1130576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Green</a:t>
            </a:r>
            <a:r>
              <a:rPr lang="en-US" sz="2200" dirty="0">
                <a:cs typeface="Times New Roman" pitchFamily="18" charset="0"/>
              </a:rPr>
              <a:t> color – working observatories, </a:t>
            </a:r>
            <a:r>
              <a:rPr lang="en-US" sz="2200" b="1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Blue</a:t>
            </a:r>
            <a:r>
              <a:rPr lang="en-US" sz="2200" dirty="0">
                <a:cs typeface="Times New Roman" pitchFamily="18" charset="0"/>
              </a:rPr>
              <a:t> – stopped observatories, </a:t>
            </a:r>
            <a:r>
              <a:rPr lang="en-US" sz="2200" b="1" dirty="0">
                <a:solidFill>
                  <a:srgbClr val="D2A6D1"/>
                </a:solidFill>
                <a:cs typeface="Times New Roman" pitchFamily="18" charset="0"/>
              </a:rPr>
              <a:t>Violet</a:t>
            </a:r>
            <a:r>
              <a:rPr lang="en-US" sz="2200" dirty="0">
                <a:cs typeface="Times New Roman" pitchFamily="18" charset="0"/>
              </a:rPr>
              <a:t> – partner observatories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11287407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8E790B-940C-7ADD-DA5F-C3D88698DD2B}"/>
              </a:ext>
            </a:extLst>
          </p:cNvPr>
          <p:cNvSpPr txBox="1">
            <a:spLocks/>
          </p:cNvSpPr>
          <p:nvPr/>
        </p:nvSpPr>
        <p:spPr>
          <a:xfrm>
            <a:off x="2296344" y="116632"/>
            <a:ext cx="8229600" cy="92211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Space debris works with ISON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BDB996B-7BFE-0C58-A8F2-C34A054E25D2}"/>
              </a:ext>
            </a:extLst>
          </p:cNvPr>
          <p:cNvSpPr txBox="1">
            <a:spLocks/>
          </p:cNvSpPr>
          <p:nvPr/>
        </p:nvSpPr>
        <p:spPr>
          <a:xfrm>
            <a:off x="437535" y="1028919"/>
            <a:ext cx="11316929" cy="5712449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ru-RU" b="1" dirty="0">
                <a:cs typeface="Times New Roman" pitchFamily="18" charset="0"/>
              </a:rPr>
              <a:t>Observations:</a:t>
            </a:r>
          </a:p>
          <a:p>
            <a:pPr>
              <a:buFontTx/>
              <a:buChar char="-"/>
            </a:pPr>
            <a:r>
              <a:rPr lang="en-US" altLang="ru-RU" dirty="0">
                <a:cs typeface="Times New Roman" pitchFamily="18" charset="0"/>
              </a:rPr>
              <a:t>global surveying of whole GEO orbit;</a:t>
            </a:r>
          </a:p>
          <a:p>
            <a:pPr>
              <a:buFontTx/>
              <a:buChar char="-"/>
            </a:pPr>
            <a:r>
              <a:rPr lang="en-US" altLang="ru-RU" dirty="0">
                <a:cs typeface="Times New Roman" pitchFamily="18" charset="0"/>
              </a:rPr>
              <a:t>tracking of bright GEO, HEO and MEO objects;</a:t>
            </a:r>
          </a:p>
          <a:p>
            <a:pPr>
              <a:buFontTx/>
              <a:buChar char="-"/>
            </a:pPr>
            <a:r>
              <a:rPr lang="en-US" altLang="ru-RU" dirty="0">
                <a:cs typeface="Times New Roman" pitchFamily="18" charset="0"/>
              </a:rPr>
              <a:t>searching and follow up of faint debris objects.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ru-RU" b="1" dirty="0">
                <a:cs typeface="Times New Roman" pitchFamily="18" charset="0"/>
              </a:rPr>
              <a:t>Goals:</a:t>
            </a:r>
          </a:p>
          <a:p>
            <a:r>
              <a:rPr lang="en-US" altLang="ru-RU" dirty="0">
                <a:cs typeface="Times New Roman" pitchFamily="18" charset="0"/>
              </a:rPr>
              <a:t>Maintenance of the maximally full </a:t>
            </a:r>
            <a:r>
              <a:rPr lang="en-US" altLang="ru-RU" b="1" dirty="0">
                <a:cs typeface="Times New Roman" pitchFamily="18" charset="0"/>
              </a:rPr>
              <a:t>space debris database</a:t>
            </a:r>
            <a:r>
              <a:rPr lang="en-US" dirty="0"/>
              <a:t>; </a:t>
            </a:r>
          </a:p>
          <a:p>
            <a:r>
              <a:rPr lang="en-US" altLang="ru-RU" dirty="0"/>
              <a:t>Support of the daily updated list of orbits of space objects to provide the </a:t>
            </a:r>
            <a:r>
              <a:rPr lang="en-US" altLang="ru-RU" b="1" dirty="0"/>
              <a:t>conjunction assessment analysis</a:t>
            </a:r>
            <a:r>
              <a:rPr lang="en-US" altLang="ru-RU" dirty="0"/>
              <a:t>;</a:t>
            </a:r>
          </a:p>
          <a:p>
            <a:r>
              <a:rPr lang="en-US" altLang="ru-RU" dirty="0"/>
              <a:t>Developing the space debris </a:t>
            </a:r>
            <a:r>
              <a:rPr lang="en-US" altLang="ru-RU" b="1" dirty="0"/>
              <a:t>population model</a:t>
            </a:r>
            <a:r>
              <a:rPr lang="en-US" altLang="ru-RU" dirty="0"/>
              <a:t> </a:t>
            </a:r>
            <a:r>
              <a:rPr lang="en-US" altLang="ru-RU" dirty="0">
                <a:cs typeface="Times New Roman" pitchFamily="18" charset="0"/>
              </a:rPr>
              <a:t>at high orbits;</a:t>
            </a:r>
          </a:p>
          <a:p>
            <a:r>
              <a:rPr lang="en-US" altLang="ru-RU" dirty="0">
                <a:cs typeface="Times New Roman" pitchFamily="18" charset="0"/>
              </a:rPr>
              <a:t>Backing of the International </a:t>
            </a:r>
            <a:r>
              <a:rPr lang="en-US" altLang="ru-RU" b="1" dirty="0" err="1">
                <a:cs typeface="Times New Roman" pitchFamily="18" charset="0"/>
              </a:rPr>
              <a:t>centre</a:t>
            </a:r>
            <a:r>
              <a:rPr lang="en-US" altLang="ru-RU" b="1" dirty="0">
                <a:cs typeface="Times New Roman" pitchFamily="18" charset="0"/>
              </a:rPr>
              <a:t> for the exchange</a:t>
            </a:r>
            <a:r>
              <a:rPr lang="en-US" altLang="ru-RU" dirty="0">
                <a:cs typeface="Times New Roman" pitchFamily="18" charset="0"/>
              </a:rPr>
              <a:t> of measurement and orbital information on space debris;</a:t>
            </a:r>
          </a:p>
          <a:p>
            <a:r>
              <a:rPr lang="en-US" altLang="ru-RU" dirty="0"/>
              <a:t>Observation and orbit determination </a:t>
            </a:r>
            <a:r>
              <a:rPr lang="en-US" altLang="ru-RU" b="1" dirty="0"/>
              <a:t>service under</a:t>
            </a:r>
            <a:r>
              <a:rPr lang="en-US" altLang="ru-RU" dirty="0"/>
              <a:t> </a:t>
            </a:r>
            <a:r>
              <a:rPr lang="en-US" altLang="ru-RU" b="1" dirty="0"/>
              <a:t>commercial requests</a:t>
            </a:r>
            <a:r>
              <a:rPr lang="en-US" altLang="ru-RU" dirty="0"/>
              <a:t>.</a:t>
            </a:r>
            <a:endParaRPr lang="en-US" altLang="ru-RU" dirty="0">
              <a:cs typeface="Times New Roman" pitchFamily="18" charset="0"/>
            </a:endParaRPr>
          </a:p>
          <a:p>
            <a:endParaRPr lang="en-US" altLang="ru-RU" dirty="0"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D7E91A8-FAFA-3681-4F10-AFF15E6D89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0789" y="8480"/>
            <a:ext cx="1431714" cy="1448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8617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CA8CA6-C3B4-97D5-3AD3-C94513882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191" y="134760"/>
            <a:ext cx="8475759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Main structure of the new </a:t>
            </a:r>
            <a:br>
              <a:rPr lang="en-US" sz="4000" dirty="0"/>
            </a:br>
            <a:r>
              <a:rPr lang="en-US" sz="4000" dirty="0"/>
              <a:t>database in ISON-BS</a:t>
            </a:r>
            <a:endParaRPr lang="ru-RU" sz="4000" dirty="0"/>
          </a:p>
        </p:txBody>
      </p:sp>
      <p:pic>
        <p:nvPicPr>
          <p:cNvPr id="1026" name="Рисунок 2" descr="Изображение выглядит как текст, снимок экрана, Шрифт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70D41968-9583-050A-814C-60CAF7FC3F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04" t="20630" r="17204" b="19264"/>
          <a:stretch>
            <a:fillRect/>
          </a:stretch>
        </p:blipFill>
        <p:spPr bwMode="auto">
          <a:xfrm>
            <a:off x="182466" y="1333500"/>
            <a:ext cx="8078106" cy="552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AE8D8B3-987F-59BC-A5AC-CD7ED098DC4F}"/>
              </a:ext>
            </a:extLst>
          </p:cNvPr>
          <p:cNvSpPr txBox="1"/>
          <p:nvPr/>
        </p:nvSpPr>
        <p:spPr>
          <a:xfrm>
            <a:off x="8336772" y="428178"/>
            <a:ext cx="3748962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700" dirty="0"/>
              <a:t>Total database exceeds 127 million entries and takes up more than 45 Gb of disk space</a:t>
            </a:r>
            <a:endParaRPr lang="en-US" sz="2700" dirty="0"/>
          </a:p>
          <a:p>
            <a:pPr marL="0" indent="0">
              <a:buNone/>
            </a:pPr>
            <a:r>
              <a:rPr lang="en-US" sz="2700" b="1" dirty="0"/>
              <a:t>Total orbits</a:t>
            </a:r>
            <a:r>
              <a:rPr lang="en-US" sz="2700" dirty="0"/>
              <a:t>: 31 421 880</a:t>
            </a:r>
          </a:p>
          <a:p>
            <a:pPr marL="0" indent="0">
              <a:buNone/>
            </a:pPr>
            <a:r>
              <a:rPr lang="en-US" sz="2700" b="1" dirty="0"/>
              <a:t>Total measurements</a:t>
            </a:r>
            <a:r>
              <a:rPr lang="ru-RU" sz="2700" dirty="0"/>
              <a:t>: </a:t>
            </a:r>
            <a:r>
              <a:rPr lang="en-US" sz="2700" dirty="0"/>
              <a:t>     96 333 409 (150 000 daily in average)</a:t>
            </a:r>
          </a:p>
          <a:p>
            <a:pPr marL="0" indent="0">
              <a:buNone/>
            </a:pPr>
            <a:r>
              <a:rPr lang="en-US" sz="2700" b="1" dirty="0"/>
              <a:t>Total </a:t>
            </a:r>
            <a:r>
              <a:rPr lang="en-US" sz="2700" b="1" dirty="0" err="1"/>
              <a:t>tracklets</a:t>
            </a:r>
            <a:r>
              <a:rPr lang="en-US" sz="2700" dirty="0"/>
              <a:t>: </a:t>
            </a:r>
            <a:r>
              <a:rPr lang="ru-RU" sz="2700" dirty="0"/>
              <a:t>9 750 341</a:t>
            </a:r>
            <a:endParaRPr lang="en-US" sz="2700" dirty="0"/>
          </a:p>
          <a:p>
            <a:pPr marL="0" indent="0">
              <a:buNone/>
            </a:pPr>
            <a:endParaRPr lang="en-US" sz="600" dirty="0"/>
          </a:p>
          <a:p>
            <a:pPr marL="0" indent="0">
              <a:buNone/>
            </a:pPr>
            <a:r>
              <a:rPr lang="en-US" sz="2700" b="1" dirty="0"/>
              <a:t>3122 GEO-objects, </a:t>
            </a:r>
          </a:p>
          <a:p>
            <a:pPr marL="0" indent="0">
              <a:buNone/>
            </a:pPr>
            <a:r>
              <a:rPr lang="en-US" sz="2700" b="1" dirty="0"/>
              <a:t>5267 HEO-objects,</a:t>
            </a:r>
          </a:p>
          <a:p>
            <a:pPr marL="0" indent="0">
              <a:buNone/>
            </a:pPr>
            <a:r>
              <a:rPr lang="en-US" sz="2700" b="1" dirty="0"/>
              <a:t>1697 MEO-objects.</a:t>
            </a:r>
          </a:p>
          <a:p>
            <a:pPr marL="0" indent="0">
              <a:buNone/>
            </a:pPr>
            <a:r>
              <a:rPr lang="en-US" sz="2700" b="1" dirty="0"/>
              <a:t>3226 HAMR-objects,</a:t>
            </a:r>
          </a:p>
          <a:p>
            <a:r>
              <a:rPr lang="en-US" sz="2700" b="1" dirty="0"/>
              <a:t>739 operating satellites</a:t>
            </a:r>
            <a:endParaRPr lang="ru-RU" sz="2700" b="1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5E018A7-7FC0-DCF8-CE80-DB6E2AB754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" y="-19050"/>
            <a:ext cx="1431714" cy="1448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6754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E4306A3E-37B7-EA46-6C9B-037C4877C3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3"/>
          <a:stretch/>
        </p:blipFill>
        <p:spPr bwMode="auto">
          <a:xfrm>
            <a:off x="0" y="171450"/>
            <a:ext cx="7249472" cy="3498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C525D59C-A079-BCFB-B915-08BAE11784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" t="8588" b="464"/>
          <a:stretch/>
        </p:blipFill>
        <p:spPr bwMode="auto">
          <a:xfrm>
            <a:off x="5401961" y="3352800"/>
            <a:ext cx="6790039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78A76CEC-F82D-20D8-D2E5-374B8C86D4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4724" y="365125"/>
            <a:ext cx="4695826" cy="27686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Distribution of 96 </a:t>
            </a:r>
            <a:r>
              <a:rPr lang="en-US" dirty="0" err="1"/>
              <a:t>mln</a:t>
            </a:r>
            <a:r>
              <a:rPr lang="en-US" dirty="0"/>
              <a:t>. measurements by visual magnitude – in %</a:t>
            </a:r>
            <a:endParaRPr lang="ru-RU" dirty="0"/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2E5A5243-08AC-E168-4DC3-A88451F4EAA2}"/>
              </a:ext>
            </a:extLst>
          </p:cNvPr>
          <p:cNvSpPr txBox="1">
            <a:spLocks/>
          </p:cNvSpPr>
          <p:nvPr/>
        </p:nvSpPr>
        <p:spPr>
          <a:xfrm>
            <a:off x="581025" y="3762375"/>
            <a:ext cx="4820936" cy="28003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Distribution of 1165 GEO-objects with accurate orbits by longitude – in %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54380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205CC9-8082-9969-07AB-175DA7510A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775" y="203200"/>
            <a:ext cx="10877550" cy="86788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Number of objects at high orbits</a:t>
            </a:r>
            <a:r>
              <a:rPr lang="ru-RU" dirty="0"/>
              <a:t> </a:t>
            </a:r>
            <a:r>
              <a:rPr lang="en-US" dirty="0"/>
              <a:t>in database by year</a:t>
            </a:r>
            <a:endParaRPr lang="ru-RU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01658E3-5C40-485F-E897-2E8243E310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58"/>
          <a:stretch>
            <a:fillRect/>
          </a:stretch>
        </p:blipFill>
        <p:spPr bwMode="auto">
          <a:xfrm>
            <a:off x="708024" y="1071088"/>
            <a:ext cx="7797801" cy="573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2EDD7A7-3B38-7056-DD79-E723C040488B}"/>
              </a:ext>
            </a:extLst>
          </p:cNvPr>
          <p:cNvSpPr txBox="1"/>
          <p:nvPr/>
        </p:nvSpPr>
        <p:spPr>
          <a:xfrm>
            <a:off x="8591550" y="2554149"/>
            <a:ext cx="3381374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800" b="1" dirty="0"/>
              <a:t>On Sept. 1, 2023:</a:t>
            </a:r>
          </a:p>
          <a:p>
            <a:pPr marL="0" indent="0">
              <a:buNone/>
            </a:pPr>
            <a:r>
              <a:rPr lang="en-US" sz="2800" b="1" dirty="0"/>
              <a:t>3122 GEO-objects, </a:t>
            </a:r>
          </a:p>
          <a:p>
            <a:pPr marL="0" indent="0">
              <a:buNone/>
            </a:pPr>
            <a:r>
              <a:rPr lang="en-US" sz="2800" b="1" dirty="0"/>
              <a:t>5267 HEO-objects,</a:t>
            </a:r>
          </a:p>
          <a:p>
            <a:pPr marL="0" indent="0">
              <a:buNone/>
            </a:pPr>
            <a:r>
              <a:rPr lang="en-US" sz="2800" b="1" dirty="0"/>
              <a:t>1697 MEO-objects.</a:t>
            </a:r>
          </a:p>
        </p:txBody>
      </p:sp>
    </p:spTree>
    <p:extLst>
      <p:ext uri="{BB962C8B-B14F-4D97-AF65-F5344CB8AC3E}">
        <p14:creationId xmlns:p14="http://schemas.microsoft.com/office/powerpoint/2010/main" val="36882890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47E348-1002-07DC-FC90-7CAE3495B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365126"/>
            <a:ext cx="11287125" cy="1035050"/>
          </a:xfrm>
        </p:spPr>
        <p:txBody>
          <a:bodyPr>
            <a:normAutofit fontScale="90000"/>
          </a:bodyPr>
          <a:lstStyle/>
          <a:p>
            <a:r>
              <a:rPr lang="en-US" dirty="0"/>
              <a:t>Parameters of the database of bright GEO-objects</a:t>
            </a:r>
            <a:endParaRPr lang="ru-RU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50E921CC-8F23-E198-B9D1-27A66B40F8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58"/>
          <a:stretch>
            <a:fillRect/>
          </a:stretch>
        </p:blipFill>
        <p:spPr bwMode="auto">
          <a:xfrm>
            <a:off x="327024" y="1295400"/>
            <a:ext cx="7476705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6E01529-DD52-F187-E559-516B997CE74A}"/>
              </a:ext>
            </a:extLst>
          </p:cNvPr>
          <p:cNvSpPr txBox="1"/>
          <p:nvPr/>
        </p:nvSpPr>
        <p:spPr>
          <a:xfrm>
            <a:off x="8001000" y="1682264"/>
            <a:ext cx="4009605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600" dirty="0">
                <a:latin typeface="Calibri" pitchFamily="34" charset="0"/>
              </a:rPr>
              <a:t>Measurements for 90% population of bright GEO objects are regularly obtained. Accurate orbits are maintained for 98% population that is necessary condition for reliable conjunction assessment analysis.  Error of 0.1 minute along the object’s orbit was chosen as the criterion for orbit accuracy.</a:t>
            </a:r>
            <a:endParaRPr lang="ru-RU" sz="2600" dirty="0"/>
          </a:p>
        </p:txBody>
      </p:sp>
    </p:spTree>
    <p:extLst>
      <p:ext uri="{BB962C8B-B14F-4D97-AF65-F5344CB8AC3E}">
        <p14:creationId xmlns:p14="http://schemas.microsoft.com/office/powerpoint/2010/main" val="34200846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1DBD9B-C5C8-A169-C970-0FEAADE80FF3}"/>
              </a:ext>
            </a:extLst>
          </p:cNvPr>
          <p:cNvSpPr txBox="1">
            <a:spLocks/>
          </p:cNvSpPr>
          <p:nvPr/>
        </p:nvSpPr>
        <p:spPr>
          <a:xfrm>
            <a:off x="6261952" y="476250"/>
            <a:ext cx="5762624" cy="1781175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dirty="0"/>
              <a:t>Distribution of 10086 objects at high orbits in database by brightness</a:t>
            </a:r>
            <a:endParaRPr lang="ru-RU" sz="3800" dirty="0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67D06EB9-8AA6-486C-024A-8D27C361C876}"/>
              </a:ext>
            </a:extLst>
          </p:cNvPr>
          <p:cNvSpPr txBox="1">
            <a:spLocks/>
          </p:cNvSpPr>
          <p:nvPr/>
        </p:nvSpPr>
        <p:spPr>
          <a:xfrm>
            <a:off x="254426" y="4049105"/>
            <a:ext cx="5762624" cy="20706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dirty="0"/>
              <a:t>Distribution by AMR for 3226 objects with AMR &gt; 1 m2/kg at high orbits </a:t>
            </a:r>
            <a:endParaRPr lang="ru-RU" sz="3800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FA4DA9D3-0FBD-0416-92CA-789F6D15A0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3" t="10974" r="8746"/>
          <a:stretch>
            <a:fillRect/>
          </a:stretch>
        </p:blipFill>
        <p:spPr bwMode="auto">
          <a:xfrm>
            <a:off x="6334125" y="3377510"/>
            <a:ext cx="5762625" cy="3413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>
            <a:extLst>
              <a:ext uri="{FF2B5EF4-FFF2-40B4-BE49-F238E27FC236}">
                <a16:creationId xmlns:a16="http://schemas.microsoft.com/office/drawing/2014/main" id="{0ADC1E41-E251-DE87-EDBE-3BA7B8D66A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3" t="11565" r="9084"/>
          <a:stretch>
            <a:fillRect/>
          </a:stretch>
        </p:blipFill>
        <p:spPr bwMode="auto">
          <a:xfrm>
            <a:off x="9525" y="55037"/>
            <a:ext cx="6252427" cy="363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05633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CFBA82-836B-8158-E54C-264BCDC57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451"/>
            <a:ext cx="10515600" cy="7239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/>
              <a:t>Conclusion</a:t>
            </a:r>
            <a:endParaRPr lang="ru-RU" sz="40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260A196-3FAB-C668-AAFA-070FEA5A86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0525" y="838202"/>
            <a:ext cx="11601450" cy="5734048"/>
          </a:xfrm>
        </p:spPr>
        <p:txBody>
          <a:bodyPr>
            <a:noAutofit/>
          </a:bodyPr>
          <a:lstStyle/>
          <a:p>
            <a:pPr algn="just">
              <a:buFontTx/>
              <a:buChar char="-"/>
            </a:pPr>
            <a:r>
              <a:rPr lang="en-US" sz="2700" dirty="0">
                <a:latin typeface="Calibri" pitchFamily="34" charset="0"/>
              </a:rPr>
              <a:t>Large civilian optical telescopes network was created during 15 years. It includes about 50 telescopes in 25 observatories. Since 2019 he ISON is operating under SIE ISON Ballistics-Service</a:t>
            </a:r>
            <a:endParaRPr lang="ru-RU" sz="2700" dirty="0">
              <a:latin typeface="Calibri" pitchFamily="34" charset="0"/>
            </a:endParaRPr>
          </a:p>
          <a:p>
            <a:pPr algn="just">
              <a:buFontTx/>
              <a:buChar char="-"/>
            </a:pPr>
            <a:r>
              <a:rPr lang="en-US" sz="2700" dirty="0">
                <a:latin typeface="Calibri" pitchFamily="34" charset="0"/>
              </a:rPr>
              <a:t>Agreements on partnership were signed with 3 new observatories and 5 Universities during last 3 years. The cooperation with the Chinese Academy of Sciences is strengthening.</a:t>
            </a:r>
          </a:p>
          <a:p>
            <a:pPr algn="just">
              <a:buFontTx/>
              <a:buChar char="-"/>
            </a:pPr>
            <a:r>
              <a:rPr lang="en-US" sz="2700" dirty="0">
                <a:latin typeface="Calibri" pitchFamily="34" charset="0"/>
              </a:rPr>
              <a:t>It were elaborated new software for observation scheduling, telescope control  and database for collecting and analysis of the measurements and orbital information. </a:t>
            </a:r>
          </a:p>
          <a:p>
            <a:pPr algn="just">
              <a:buFontTx/>
              <a:buChar char="-"/>
            </a:pPr>
            <a:r>
              <a:rPr lang="en-US" sz="2700" dirty="0"/>
              <a:t>ISON project turning into an international </a:t>
            </a:r>
            <a:r>
              <a:rPr lang="en-US" sz="2700" dirty="0" err="1"/>
              <a:t>centre</a:t>
            </a:r>
            <a:r>
              <a:rPr lang="en-US" sz="2700" dirty="0"/>
              <a:t> for the exchange of information on space debris. It allowed to significantly increase the volume of measurements entering to the database (96 333 409 measurements to Sept. 1, 2023).</a:t>
            </a:r>
          </a:p>
          <a:p>
            <a:pPr algn="just">
              <a:buFontTx/>
              <a:buChar char="-"/>
            </a:pPr>
            <a:r>
              <a:rPr lang="en-US" sz="2700" dirty="0"/>
              <a:t>ISON started the cooperation with </a:t>
            </a:r>
            <a:r>
              <a:rPr lang="en-US" sz="2700" dirty="0" err="1"/>
              <a:t>Kottamia</a:t>
            </a:r>
            <a:r>
              <a:rPr lang="en-US" sz="2700" dirty="0"/>
              <a:t> Astronomical Observatory, NRIAG.</a:t>
            </a:r>
            <a:endParaRPr lang="ru-RU" sz="2700" dirty="0"/>
          </a:p>
        </p:txBody>
      </p:sp>
    </p:spTree>
    <p:extLst>
      <p:ext uri="{BB962C8B-B14F-4D97-AF65-F5344CB8AC3E}">
        <p14:creationId xmlns:p14="http://schemas.microsoft.com/office/powerpoint/2010/main" val="33041450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4F5A2B-9FB2-6338-4BF6-9F7722472955}"/>
              </a:ext>
            </a:extLst>
          </p:cNvPr>
          <p:cNvSpPr txBox="1">
            <a:spLocks/>
          </p:cNvSpPr>
          <p:nvPr/>
        </p:nvSpPr>
        <p:spPr>
          <a:xfrm>
            <a:off x="-1" y="112709"/>
            <a:ext cx="11985523" cy="565717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000" b="1" dirty="0">
                <a:latin typeface="+mj-lt"/>
                <a:ea typeface="+mj-ea"/>
                <a:cs typeface="+mj-cs"/>
              </a:rPr>
              <a:t>Space Debris – the problem caused by space exploration</a:t>
            </a:r>
            <a:endParaRPr lang="ru-RU" sz="4000" b="1" dirty="0"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610272B-3807-1044-BB75-93CCB9193E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7686" y="760934"/>
            <a:ext cx="4079241" cy="3395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88187BD5-8EC5-0433-943A-466C285B53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1928" y="741939"/>
            <a:ext cx="3668149" cy="3445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2A8431F-C858-FFC4-B18C-25F20DC756A2}"/>
              </a:ext>
            </a:extLst>
          </p:cNvPr>
          <p:cNvSpPr txBox="1">
            <a:spLocks noChangeArrowheads="1"/>
          </p:cNvSpPr>
          <p:nvPr/>
        </p:nvSpPr>
        <p:spPr>
          <a:xfrm>
            <a:off x="363794" y="4220534"/>
            <a:ext cx="11621729" cy="2554253"/>
          </a:xfrm>
          <a:prstGeom prst="rect">
            <a:avLst/>
          </a:prstGeom>
        </p:spPr>
        <p:txBody>
          <a:bodyPr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400" b="1" kern="0" dirty="0">
                <a:latin typeface="+mn-lt"/>
              </a:rPr>
              <a:t>All non-functional artificial space objects 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400" b="1" kern="0" dirty="0">
                <a:latin typeface="+mn-lt"/>
              </a:rPr>
              <a:t>Including </a:t>
            </a:r>
            <a:r>
              <a:rPr lang="en-US" sz="2400" b="1" dirty="0">
                <a:latin typeface="+mn-lt"/>
              </a:rPr>
              <a:t>upper stages , non-functional spacecrafts, operational fragments, fragments of breakups</a:t>
            </a:r>
            <a:endParaRPr lang="ru-RU" sz="2400" b="1" kern="0" dirty="0">
              <a:latin typeface="+mn-lt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400" b="1" kern="0" dirty="0">
                <a:latin typeface="+mn-lt"/>
              </a:rPr>
              <a:t>About </a:t>
            </a:r>
            <a:r>
              <a:rPr lang="ru-RU" sz="2400" b="1" kern="0" dirty="0">
                <a:latin typeface="+mn-lt"/>
              </a:rPr>
              <a:t>370</a:t>
            </a:r>
            <a:r>
              <a:rPr lang="en-US" sz="2400" b="1" kern="0" dirty="0">
                <a:latin typeface="+mn-lt"/>
              </a:rPr>
              <a:t>00 objects of size &gt; 10 cm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400" b="1" kern="0" dirty="0">
                <a:latin typeface="+mn-lt"/>
              </a:rPr>
              <a:t>About</a:t>
            </a:r>
            <a:r>
              <a:rPr lang="ru-RU" sz="2400" b="1" kern="0" dirty="0">
                <a:latin typeface="+mn-lt"/>
              </a:rPr>
              <a:t> </a:t>
            </a:r>
            <a:r>
              <a:rPr lang="en-US" sz="2400" b="1" kern="0" dirty="0">
                <a:latin typeface="+mn-lt"/>
              </a:rPr>
              <a:t>8</a:t>
            </a:r>
            <a:r>
              <a:rPr lang="ru-RU" sz="2400" b="1" kern="0" dirty="0">
                <a:latin typeface="+mn-lt"/>
              </a:rPr>
              <a:t>000</a:t>
            </a:r>
            <a:r>
              <a:rPr lang="en-US" sz="2400" b="1" kern="0" dirty="0">
                <a:latin typeface="+mn-lt"/>
              </a:rPr>
              <a:t>0 objects of size &gt; 1 cm</a:t>
            </a:r>
            <a:endParaRPr lang="ru-RU" sz="2400" b="1" kern="0" dirty="0">
              <a:latin typeface="+mn-lt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400" b="1" i="0" dirty="0">
                <a:solidFill>
                  <a:srgbClr val="000000"/>
                </a:solidFill>
                <a:effectLst/>
              </a:rPr>
              <a:t>100 million pieces smaller than 1cm</a:t>
            </a:r>
            <a:endParaRPr lang="ru-RU" sz="2400" b="1" kern="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D24E2F-EAB7-3633-47AE-1D7204F2F213}"/>
              </a:ext>
            </a:extLst>
          </p:cNvPr>
          <p:cNvSpPr txBox="1"/>
          <p:nvPr/>
        </p:nvSpPr>
        <p:spPr>
          <a:xfrm>
            <a:off x="10596563" y="2710189"/>
            <a:ext cx="79533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kern="0" dirty="0">
                <a:latin typeface="+mn-lt"/>
              </a:rPr>
              <a:t>LEO </a:t>
            </a:r>
            <a:endParaRPr lang="ru-RU" sz="2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21384FF-DC92-79C6-E78D-B37907278C41}"/>
              </a:ext>
            </a:extLst>
          </p:cNvPr>
          <p:cNvSpPr txBox="1"/>
          <p:nvPr/>
        </p:nvSpPr>
        <p:spPr>
          <a:xfrm>
            <a:off x="258763" y="2279302"/>
            <a:ext cx="1109662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kern="0" dirty="0"/>
              <a:t>G</a:t>
            </a:r>
            <a:r>
              <a:rPr lang="en-US" sz="2800" b="1" kern="0" dirty="0">
                <a:latin typeface="+mn-lt"/>
              </a:rPr>
              <a:t>EO, HEO, MEO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7786384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205EED-0E52-FBCE-F988-1255FF5CBE89}"/>
              </a:ext>
            </a:extLst>
          </p:cNvPr>
          <p:cNvSpPr txBox="1">
            <a:spLocks/>
          </p:cNvSpPr>
          <p:nvPr/>
        </p:nvSpPr>
        <p:spPr>
          <a:xfrm>
            <a:off x="114300" y="247254"/>
            <a:ext cx="11391899" cy="70609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400" b="1" dirty="0">
                <a:latin typeface="+mj-lt"/>
                <a:ea typeface="+mj-ea"/>
                <a:cs typeface="+mj-cs"/>
              </a:rPr>
              <a:t>Space Debris topic is on crossing of interests</a:t>
            </a:r>
            <a:endParaRPr lang="ru-RU" sz="4400" b="1" dirty="0">
              <a:latin typeface="+mj-lt"/>
              <a:ea typeface="+mj-ea"/>
              <a:cs typeface="+mj-cs"/>
            </a:endParaRPr>
          </a:p>
        </p:txBody>
      </p:sp>
      <p:sp>
        <p:nvSpPr>
          <p:cNvPr id="3" name="Содержимое 2">
            <a:extLst>
              <a:ext uri="{FF2B5EF4-FFF2-40B4-BE49-F238E27FC236}">
                <a16:creationId xmlns:a16="http://schemas.microsoft.com/office/drawing/2014/main" id="{C045B69F-8986-7009-BA1E-241E3E91ADF9}"/>
              </a:ext>
            </a:extLst>
          </p:cNvPr>
          <p:cNvSpPr txBox="1">
            <a:spLocks/>
          </p:cNvSpPr>
          <p:nvPr/>
        </p:nvSpPr>
        <p:spPr>
          <a:xfrm>
            <a:off x="200025" y="953344"/>
            <a:ext cx="11515725" cy="590465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u="sng" dirty="0"/>
              <a:t>Science</a:t>
            </a:r>
            <a:r>
              <a:rPr lang="en-US" sz="3200" dirty="0"/>
              <a:t> – space debris has anthropogenic origin, but his population is developing in accordance with the laws of nature and therefore such development is topic of science   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u="sng" dirty="0"/>
              <a:t>Diplomacy</a:t>
            </a:r>
            <a:r>
              <a:rPr lang="en-US" sz="3200" dirty="0"/>
              <a:t> – elaboration of measures to minimize space debris origin, elaboration of the rule of behavior in space in the case of problems caused by space debris and satellites (collisions, re-entering), keeping possibilities to use space for future generations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u="sng" dirty="0"/>
              <a:t>Space industry</a:t>
            </a:r>
            <a:r>
              <a:rPr lang="en-US" sz="3200" dirty="0"/>
              <a:t> - protection and security of the spacecrafts, minimizing the causes of its failure, conjunction analysis, forecast of re-entering 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u="sng" dirty="0"/>
              <a:t>Military</a:t>
            </a:r>
            <a:r>
              <a:rPr lang="en-US" sz="3200" dirty="0"/>
              <a:t> – evaluation of space situation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endParaRPr lang="en-US" sz="2400" dirty="0"/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3200" dirty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74198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A08553-2823-3A76-BFED-9BE27A8BF629}"/>
              </a:ext>
            </a:extLst>
          </p:cNvPr>
          <p:cNvSpPr txBox="1">
            <a:spLocks/>
          </p:cNvSpPr>
          <p:nvPr/>
        </p:nvSpPr>
        <p:spPr>
          <a:xfrm>
            <a:off x="590550" y="295275"/>
            <a:ext cx="10801350" cy="85725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400" b="1" dirty="0">
                <a:latin typeface="+mj-lt"/>
                <a:ea typeface="+mj-ea"/>
                <a:cs typeface="+mj-cs"/>
              </a:rPr>
              <a:t>Studying of the space debris phenomenon</a:t>
            </a:r>
            <a:endParaRPr lang="ru-RU" sz="4400" b="1" dirty="0">
              <a:latin typeface="+mj-lt"/>
              <a:ea typeface="+mj-ea"/>
              <a:cs typeface="+mj-cs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3588B136-23DD-128F-CBFC-7A47EE147605}"/>
              </a:ext>
            </a:extLst>
          </p:cNvPr>
          <p:cNvSpPr txBox="1">
            <a:spLocks noChangeArrowheads="1"/>
          </p:cNvSpPr>
          <p:nvPr/>
        </p:nvSpPr>
        <p:spPr>
          <a:xfrm>
            <a:off x="173255" y="1152525"/>
            <a:ext cx="11848699" cy="5633286"/>
          </a:xfrm>
          <a:prstGeom prst="rect">
            <a:avLst/>
          </a:prstGeom>
        </p:spPr>
        <p:txBody>
          <a:bodyPr/>
          <a:lstStyle/>
          <a:p>
            <a:pPr marL="609600" indent="-609600" algn="just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60000"/>
              <a:defRPr/>
            </a:pPr>
            <a:r>
              <a:rPr lang="en-US" sz="3200" kern="0" dirty="0">
                <a:latin typeface="+mn-lt"/>
              </a:rPr>
              <a:t>Traditional dividing of direction of the studying the problem:</a:t>
            </a:r>
            <a:r>
              <a:rPr lang="ru-RU" sz="3200" kern="0" dirty="0">
                <a:latin typeface="+mn-lt"/>
              </a:rPr>
              <a:t> </a:t>
            </a:r>
          </a:p>
          <a:p>
            <a:pPr marL="609600" indent="-609600" algn="just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60000"/>
              <a:defRPr/>
            </a:pPr>
            <a:endParaRPr lang="ru-RU" sz="800" kern="0" dirty="0">
              <a:latin typeface="+mn-lt"/>
            </a:endParaRPr>
          </a:p>
          <a:p>
            <a:pPr algn="just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60000"/>
              <a:defRPr/>
            </a:pPr>
            <a:r>
              <a:rPr lang="en-US" sz="3200" b="1" kern="0" dirty="0">
                <a:latin typeface="+mn-lt"/>
              </a:rPr>
              <a:t>Observations </a:t>
            </a:r>
            <a:r>
              <a:rPr lang="en-US" sz="3200" kern="0" dirty="0">
                <a:latin typeface="+mn-lt"/>
              </a:rPr>
              <a:t>(deterministic and statistical) and </a:t>
            </a:r>
            <a:r>
              <a:rPr lang="en-US" sz="3200" dirty="0">
                <a:latin typeface="+mn-lt"/>
              </a:rPr>
              <a:t>revelation of the space debris sources</a:t>
            </a:r>
            <a:endParaRPr lang="ru-RU" sz="3200" dirty="0">
              <a:latin typeface="+mn-lt"/>
            </a:endParaRPr>
          </a:p>
          <a:p>
            <a:pPr marL="609600" indent="-609600" algn="just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60000"/>
              <a:buFontTx/>
              <a:buChar char="-"/>
              <a:defRPr/>
            </a:pPr>
            <a:endParaRPr lang="ru-RU" sz="800" dirty="0"/>
          </a:p>
          <a:p>
            <a:pPr algn="just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60000"/>
              <a:defRPr/>
            </a:pPr>
            <a:r>
              <a:rPr lang="en-US" sz="3200" b="1" dirty="0">
                <a:latin typeface="+mn-lt"/>
              </a:rPr>
              <a:t>In situ </a:t>
            </a:r>
            <a:r>
              <a:rPr lang="en-US" sz="3200" dirty="0">
                <a:latin typeface="+mn-lt"/>
              </a:rPr>
              <a:t>(installation of targets on satellites and the counting of </a:t>
            </a:r>
            <a:r>
              <a:rPr lang="en-US" sz="3200" dirty="0"/>
              <a:t>quantity of impacts</a:t>
            </a:r>
            <a:r>
              <a:rPr lang="en-US" sz="3200" dirty="0">
                <a:latin typeface="+mn-lt"/>
              </a:rPr>
              <a:t>)</a:t>
            </a:r>
          </a:p>
          <a:p>
            <a:pPr marL="609600" indent="-609600" algn="just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60000"/>
              <a:buFontTx/>
              <a:buChar char="-"/>
              <a:defRPr/>
            </a:pPr>
            <a:endParaRPr lang="en-US" sz="800" b="1" kern="0" dirty="0">
              <a:latin typeface="+mn-lt"/>
            </a:endParaRPr>
          </a:p>
          <a:p>
            <a:pPr algn="just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60000"/>
              <a:defRPr/>
            </a:pPr>
            <a:r>
              <a:rPr lang="en-US" sz="3200" b="1" kern="0" dirty="0">
                <a:latin typeface="+mn-lt"/>
              </a:rPr>
              <a:t>Modeling </a:t>
            </a:r>
            <a:r>
              <a:rPr lang="ru-RU" sz="3200" kern="0" dirty="0">
                <a:latin typeface="+mn-lt"/>
              </a:rPr>
              <a:t>(</a:t>
            </a:r>
            <a:r>
              <a:rPr lang="en-US" sz="3200" kern="0" dirty="0">
                <a:latin typeface="+mn-lt"/>
              </a:rPr>
              <a:t>theories of object moving and models of spatial distribution, evolution of space debris population and long-term prognosis of state taking into account various scenarios of space activity</a:t>
            </a:r>
            <a:r>
              <a:rPr lang="ru-RU" sz="3200" kern="0" dirty="0">
                <a:latin typeface="+mn-lt"/>
              </a:rPr>
              <a:t>)</a:t>
            </a:r>
            <a:r>
              <a:rPr lang="en-US" sz="3200" kern="0" dirty="0">
                <a:latin typeface="+mn-lt"/>
              </a:rPr>
              <a:t> </a:t>
            </a:r>
          </a:p>
          <a:p>
            <a:pPr algn="just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60000"/>
              <a:defRPr/>
            </a:pPr>
            <a:endParaRPr lang="en-US" sz="800" kern="0" dirty="0">
              <a:latin typeface="+mn-lt"/>
            </a:endParaRPr>
          </a:p>
          <a:p>
            <a:pPr algn="just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60000"/>
              <a:defRPr/>
            </a:pPr>
            <a:r>
              <a:rPr lang="en-US" sz="3200" b="1" kern="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Main instrument is maximally full catalogue of objects – list of daily updated orbits and the ISON project is initiative attempt to create such catalogue for high orbits</a:t>
            </a:r>
          </a:p>
        </p:txBody>
      </p:sp>
    </p:spTree>
    <p:extLst>
      <p:ext uri="{BB962C8B-B14F-4D97-AF65-F5344CB8AC3E}">
        <p14:creationId xmlns:p14="http://schemas.microsoft.com/office/powerpoint/2010/main" val="4702412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EE1871-7243-A544-629E-ECCA2E1892B1}"/>
              </a:ext>
            </a:extLst>
          </p:cNvPr>
          <p:cNvSpPr txBox="1">
            <a:spLocks/>
          </p:cNvSpPr>
          <p:nvPr/>
        </p:nvSpPr>
        <p:spPr>
          <a:xfrm>
            <a:off x="235974" y="218137"/>
            <a:ext cx="11474004" cy="77809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ru-RU" sz="3600" b="1" dirty="0">
                <a:solidFill>
                  <a:schemeClr val="tx2"/>
                </a:solidFill>
              </a:rPr>
              <a:t>ISON network of optical telescopes</a:t>
            </a:r>
            <a:endParaRPr lang="ru-RU" sz="3600" dirty="0">
              <a:solidFill>
                <a:schemeClr val="tx2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06CE4F8-D80C-B12D-2E5F-BE6B199AAEFD}"/>
              </a:ext>
            </a:extLst>
          </p:cNvPr>
          <p:cNvSpPr txBox="1">
            <a:spLocks/>
          </p:cNvSpPr>
          <p:nvPr/>
        </p:nvSpPr>
        <p:spPr>
          <a:xfrm>
            <a:off x="327405" y="923924"/>
            <a:ext cx="11474004" cy="586206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altLang="ru-RU" sz="2500" b="1" dirty="0">
                <a:cs typeface="Times New Roman" pitchFamily="18" charset="0"/>
              </a:rPr>
              <a:t>IS</a:t>
            </a:r>
            <a:r>
              <a:rPr lang="en-US" altLang="ru-RU" sz="2500" b="1" dirty="0"/>
              <a:t>ON has started in 2004 as open international voluntary project</a:t>
            </a:r>
            <a:r>
              <a:rPr lang="ru-RU" altLang="ru-RU" sz="2500" b="1" dirty="0"/>
              <a:t> </a:t>
            </a:r>
            <a:r>
              <a:rPr lang="en-US" altLang="ru-RU" sz="2500" b="1" dirty="0"/>
              <a:t>on self-financing basis to be an independent source of space surveillance data for scientific and applied goals</a:t>
            </a:r>
          </a:p>
          <a:p>
            <a:r>
              <a:rPr lang="en-US" sz="2500" u="sng" dirty="0">
                <a:cs typeface="Times New Roman" pitchFamily="18" charset="0"/>
              </a:rPr>
              <a:t>ISON project milestones:</a:t>
            </a:r>
          </a:p>
          <a:p>
            <a:pPr algn="just">
              <a:buFontTx/>
              <a:buChar char="-"/>
            </a:pPr>
            <a:r>
              <a:rPr lang="en-US" sz="2500" dirty="0">
                <a:cs typeface="Times New Roman" pitchFamily="18" charset="0"/>
              </a:rPr>
              <a:t>2004-2006: </a:t>
            </a:r>
            <a:r>
              <a:rPr lang="en-US" sz="2500" b="1" dirty="0">
                <a:cs typeface="Times New Roman" pitchFamily="18" charset="0"/>
              </a:rPr>
              <a:t>stage of project foundation</a:t>
            </a:r>
            <a:r>
              <a:rPr lang="en-US" sz="2500" dirty="0">
                <a:cs typeface="Times New Roman" pitchFamily="18" charset="0"/>
              </a:rPr>
              <a:t>, scientific goals, coordination from </a:t>
            </a:r>
            <a:r>
              <a:rPr lang="en-US" sz="2500" dirty="0" err="1">
                <a:cs typeface="Times New Roman" pitchFamily="18" charset="0"/>
              </a:rPr>
              <a:t>Pulkovo</a:t>
            </a:r>
            <a:r>
              <a:rPr lang="en-US" sz="2500" dirty="0">
                <a:cs typeface="Times New Roman" pitchFamily="18" charset="0"/>
              </a:rPr>
              <a:t> observatory, arranging the network with old telescopes, international partnership;</a:t>
            </a:r>
          </a:p>
          <a:p>
            <a:pPr algn="just">
              <a:buFontTx/>
              <a:buChar char="-"/>
            </a:pPr>
            <a:r>
              <a:rPr lang="en-US" sz="2500" dirty="0">
                <a:cs typeface="Times New Roman" pitchFamily="18" charset="0"/>
              </a:rPr>
              <a:t>2007-201</a:t>
            </a:r>
            <a:r>
              <a:rPr lang="ru-RU" sz="2500" dirty="0">
                <a:cs typeface="Times New Roman" pitchFamily="18" charset="0"/>
              </a:rPr>
              <a:t>0</a:t>
            </a:r>
            <a:r>
              <a:rPr lang="en-US" sz="2500" dirty="0">
                <a:cs typeface="Times New Roman" pitchFamily="18" charset="0"/>
              </a:rPr>
              <a:t>: </a:t>
            </a:r>
            <a:r>
              <a:rPr lang="en-US" sz="2500" b="1" dirty="0">
                <a:cs typeface="Times New Roman" pitchFamily="18" charset="0"/>
              </a:rPr>
              <a:t>stage of project expansion</a:t>
            </a:r>
            <a:r>
              <a:rPr lang="en-US" sz="2500" dirty="0">
                <a:cs typeface="Times New Roman" pitchFamily="18" charset="0"/>
              </a:rPr>
              <a:t>, scientific goals, coordination from KIAM RAS, start of own telescopes production, development of standard ISON software, arranging of global survey system</a:t>
            </a:r>
            <a:r>
              <a:rPr lang="ru-RU" sz="2500" dirty="0">
                <a:cs typeface="Times New Roman" pitchFamily="18" charset="0"/>
              </a:rPr>
              <a:t> </a:t>
            </a:r>
            <a:r>
              <a:rPr lang="en-US" sz="2500" dirty="0">
                <a:cs typeface="Times New Roman" pitchFamily="18" charset="0"/>
              </a:rPr>
              <a:t>with overlap of all longitudes;</a:t>
            </a:r>
          </a:p>
          <a:p>
            <a:pPr algn="just">
              <a:buFontTx/>
              <a:buChar char="-"/>
            </a:pPr>
            <a:r>
              <a:rPr lang="en-US" sz="2500" dirty="0">
                <a:cs typeface="Times New Roman" pitchFamily="18" charset="0"/>
              </a:rPr>
              <a:t>2011-2018: </a:t>
            </a:r>
            <a:r>
              <a:rPr lang="en-US" sz="2500" b="1" dirty="0">
                <a:cs typeface="Times New Roman" pitchFamily="18" charset="0"/>
              </a:rPr>
              <a:t>stage of collaboration with </a:t>
            </a:r>
            <a:r>
              <a:rPr lang="en-US" sz="2500" b="1" dirty="0" err="1">
                <a:cs typeface="Times New Roman" pitchFamily="18" charset="0"/>
              </a:rPr>
              <a:t>Roscosmos</a:t>
            </a:r>
            <a:r>
              <a:rPr lang="en-US" sz="2500" dirty="0">
                <a:cs typeface="Times New Roman" pitchFamily="18" charset="0"/>
              </a:rPr>
              <a:t>, rather applied goals, elaboration and deployment of 6 dedicated observatories, establishing the SIE “ISON Ballistic-Service”;</a:t>
            </a:r>
          </a:p>
          <a:p>
            <a:pPr algn="just">
              <a:buFontTx/>
              <a:buChar char="-"/>
            </a:pPr>
            <a:r>
              <a:rPr lang="en-US" sz="2500" dirty="0">
                <a:cs typeface="Times New Roman" pitchFamily="18" charset="0"/>
              </a:rPr>
              <a:t>2019- now:</a:t>
            </a:r>
            <a:r>
              <a:rPr lang="ru-RU" sz="2500" dirty="0">
                <a:cs typeface="Times New Roman" pitchFamily="18" charset="0"/>
              </a:rPr>
              <a:t> </a:t>
            </a:r>
            <a:r>
              <a:rPr lang="en-US" sz="2500" b="1" dirty="0">
                <a:cs typeface="Times New Roman" pitchFamily="18" charset="0"/>
              </a:rPr>
              <a:t>stage of rebranding</a:t>
            </a:r>
            <a:r>
              <a:rPr lang="en-US" sz="2500" dirty="0">
                <a:cs typeface="Times New Roman" pitchFamily="18" charset="0"/>
              </a:rPr>
              <a:t>, applied project with a scientific component, coordination from SIE “ISON Ballistic-Service”, initiative on international </a:t>
            </a:r>
            <a:r>
              <a:rPr lang="en-US" sz="2500" dirty="0" err="1">
                <a:cs typeface="Times New Roman" pitchFamily="18" charset="0"/>
              </a:rPr>
              <a:t>centre</a:t>
            </a:r>
            <a:r>
              <a:rPr lang="en-US" sz="2500" dirty="0">
                <a:cs typeface="Times New Roman" pitchFamily="18" charset="0"/>
              </a:rPr>
              <a:t> for the exchange of information on space debris, arranging of data exchange</a:t>
            </a:r>
          </a:p>
        </p:txBody>
      </p:sp>
    </p:spTree>
    <p:extLst>
      <p:ext uri="{BB962C8B-B14F-4D97-AF65-F5344CB8AC3E}">
        <p14:creationId xmlns:p14="http://schemas.microsoft.com/office/powerpoint/2010/main" val="11227662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0C59C9-D54E-4E3F-B4F9-5B6426D23D7C}"/>
              </a:ext>
            </a:extLst>
          </p:cNvPr>
          <p:cNvSpPr txBox="1">
            <a:spLocks/>
          </p:cNvSpPr>
          <p:nvPr/>
        </p:nvSpPr>
        <p:spPr>
          <a:xfrm>
            <a:off x="1885949" y="188001"/>
            <a:ext cx="8229600" cy="478383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en-US" sz="4000" b="1" dirty="0">
                <a:latin typeface="+mj-lt"/>
                <a:ea typeface="+mj-ea"/>
                <a:cs typeface="+mj-cs"/>
              </a:rPr>
              <a:t>ISON survey telescope building 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Содержимое 2">
            <a:extLst>
              <a:ext uri="{FF2B5EF4-FFF2-40B4-BE49-F238E27FC236}">
                <a16:creationId xmlns:a16="http://schemas.microsoft.com/office/drawing/2014/main" id="{9A47495B-75C9-E5AC-FB09-5B804CD5BDC1}"/>
              </a:ext>
            </a:extLst>
          </p:cNvPr>
          <p:cNvSpPr txBox="1">
            <a:spLocks/>
          </p:cNvSpPr>
          <p:nvPr/>
        </p:nvSpPr>
        <p:spPr>
          <a:xfrm>
            <a:off x="77000" y="960749"/>
            <a:ext cx="12012327" cy="1934776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600" b="1" dirty="0"/>
              <a:t>ISON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ordered or participated into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elaboration of few series of telescopes with FOV  2.5x2.5, 4x4, 7x7, 9x14, 3.5x42 degrees, mounts, domes, pavilions, focusers etc…:</a:t>
            </a:r>
            <a:endParaRPr kumimoji="0" lang="ru-RU" sz="2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Genon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</a:t>
            </a:r>
            <a:r>
              <a:rPr lang="ru-RU" sz="2600" b="1" dirty="0"/>
              <a:t>(</a:t>
            </a:r>
            <a:r>
              <a:rPr lang="ru-RU" sz="2600" b="1" dirty="0" err="1"/>
              <a:t>Schenker</a:t>
            </a:r>
            <a:r>
              <a:rPr lang="en-US" sz="2600" b="1" dirty="0"/>
              <a:t> 19.2 cm, 2x19.2 cm, 4x19.2 cm,</a:t>
            </a:r>
            <a:r>
              <a:rPr lang="ru-RU" sz="2600" b="1" dirty="0"/>
              <a:t> </a:t>
            </a:r>
            <a:r>
              <a:rPr lang="en-US" sz="2600" b="1" dirty="0"/>
              <a:t>Hamilton 22 cm, 25 cm, 40 cm, 50 cm), </a:t>
            </a:r>
            <a:r>
              <a:rPr lang="ru-RU" sz="2600" b="1" dirty="0"/>
              <a:t> </a:t>
            </a:r>
            <a:r>
              <a:rPr lang="en-US" sz="2600" b="1" dirty="0" err="1"/>
              <a:t>SanTel</a:t>
            </a:r>
            <a:r>
              <a:rPr lang="en-US" sz="2600" b="1" dirty="0"/>
              <a:t> </a:t>
            </a:r>
            <a:r>
              <a:rPr kumimoji="0" lang="ru-RU" sz="2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(</a:t>
            </a:r>
            <a:r>
              <a:rPr lang="en-US" sz="2600" b="1" dirty="0"/>
              <a:t>Hamilton 40 cm, 65 cm),</a:t>
            </a:r>
            <a:r>
              <a:rPr kumimoji="0" lang="ru-RU" sz="26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DISON</a:t>
            </a:r>
            <a:r>
              <a:rPr kumimoji="0" lang="ru-RU" sz="26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(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Hamilton 20 cm)</a:t>
            </a:r>
            <a:endParaRPr kumimoji="0" lang="ru-RU" sz="2600" b="1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Picture 15" descr="C:\Documents and Settings\Admin\Рабочий стол\image008.jpg">
            <a:extLst>
              <a:ext uri="{FF2B5EF4-FFF2-40B4-BE49-F238E27FC236}">
                <a16:creationId xmlns:a16="http://schemas.microsoft.com/office/drawing/2014/main" id="{890AAFC8-CFC8-9503-B3BE-13671B0B78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t="7088" b="7088"/>
          <a:stretch>
            <a:fillRect/>
          </a:stretch>
        </p:blipFill>
        <p:spPr bwMode="auto">
          <a:xfrm>
            <a:off x="8736287" y="2817708"/>
            <a:ext cx="1512935" cy="1952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017">
            <a:extLst>
              <a:ext uri="{FF2B5EF4-FFF2-40B4-BE49-F238E27FC236}">
                <a16:creationId xmlns:a16="http://schemas.microsoft.com/office/drawing/2014/main" id="{5441A4AB-7610-08A2-3292-8D2FACAAF0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/>
          <a:srcRect l="13892" t="12366"/>
          <a:stretch/>
        </p:blipFill>
        <p:spPr bwMode="auto">
          <a:xfrm>
            <a:off x="1536253" y="2911879"/>
            <a:ext cx="1368153" cy="1857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P4060500">
            <a:extLst>
              <a:ext uri="{FF2B5EF4-FFF2-40B4-BE49-F238E27FC236}">
                <a16:creationId xmlns:a16="http://schemas.microsoft.com/office/drawing/2014/main" id="{DC05A7DB-E5E0-9400-FDC1-8E4734DFFD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/>
          <a:srcRect l="40799" r="11322"/>
          <a:stretch/>
        </p:blipFill>
        <p:spPr bwMode="auto">
          <a:xfrm>
            <a:off x="3014584" y="4682748"/>
            <a:ext cx="1368152" cy="214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C:\Documents and Settings\Admin\Рабочий стол\Р РёСЃСѓРЅРѕРє 11. РљРѕРјРїР»РµРєСЃ СЃРѕРїСЂРѕРІРѕР¶РґРµРЅРёСЏ РІРЅСѓС‚СЂРё РєСѓРїРѕР»Р°.jpg">
            <a:extLst>
              <a:ext uri="{FF2B5EF4-FFF2-40B4-BE49-F238E27FC236}">
                <a16:creationId xmlns:a16="http://schemas.microsoft.com/office/drawing/2014/main" id="{0BFEEB35-D325-F267-BF0E-53A4D6E70E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/>
          <a:srcRect l="5234" t="12676" r="16254" b="7747"/>
          <a:stretch/>
        </p:blipFill>
        <p:spPr bwMode="auto">
          <a:xfrm>
            <a:off x="7152878" y="2895524"/>
            <a:ext cx="1440160" cy="194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C:\Documents and Settings\Admin\Рабочий стол\image00d6.jpg">
            <a:extLst>
              <a:ext uri="{FF2B5EF4-FFF2-40B4-BE49-F238E27FC236}">
                <a16:creationId xmlns:a16="http://schemas.microsoft.com/office/drawing/2014/main" id="{6E779915-7196-7B73-8B3F-336E8C53CE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/>
          <a:srcRect l="9384"/>
          <a:stretch/>
        </p:blipFill>
        <p:spPr bwMode="auto">
          <a:xfrm>
            <a:off x="5493509" y="5261399"/>
            <a:ext cx="1875393" cy="1380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 descr="C:\Documents and Settings\Admin\Рабочий стол\РІ РїР°РІРёР»СЊРѕРЅРµ.jpg">
            <a:extLst>
              <a:ext uri="{FF2B5EF4-FFF2-40B4-BE49-F238E27FC236}">
                <a16:creationId xmlns:a16="http://schemas.microsoft.com/office/drawing/2014/main" id="{68C3AFFF-AA6B-2876-DA6F-16BC717078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/>
          <a:srcRect l="15133" t="23605" r="51892" b="20703"/>
          <a:stretch/>
        </p:blipFill>
        <p:spPr bwMode="auto">
          <a:xfrm>
            <a:off x="1464246" y="4889833"/>
            <a:ext cx="1484769" cy="1880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C:\Documents and Settings\Admin\Рабочий стол\image038.jpg">
            <a:extLst>
              <a:ext uri="{FF2B5EF4-FFF2-40B4-BE49-F238E27FC236}">
                <a16:creationId xmlns:a16="http://schemas.microsoft.com/office/drawing/2014/main" id="{DBAB1AD0-1332-C2C5-1606-CB5D73840B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6" b="18428"/>
          <a:stretch/>
        </p:blipFill>
        <p:spPr bwMode="auto">
          <a:xfrm>
            <a:off x="3014584" y="2802477"/>
            <a:ext cx="1690022" cy="1842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2274BE7E-B63C-9733-5070-7420F86666E1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lum/>
            <a:alphaModFix/>
          </a:blip>
          <a:srcRect l="17572" t="9114" r="10036"/>
          <a:stretch/>
        </p:blipFill>
        <p:spPr>
          <a:xfrm>
            <a:off x="4814349" y="2788973"/>
            <a:ext cx="2194513" cy="18367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2" descr="C:\Users\Игорь\Desktop\Screen-Shot-2021-01-01-at-21.37.36.jpg">
            <a:extLst>
              <a:ext uri="{FF2B5EF4-FFF2-40B4-BE49-F238E27FC236}">
                <a16:creationId xmlns:a16="http://schemas.microsoft.com/office/drawing/2014/main" id="{34721D95-4855-8989-F0B2-9D1197B540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63" t="4343" r="30929" b="18047"/>
          <a:stretch/>
        </p:blipFill>
        <p:spPr bwMode="auto">
          <a:xfrm>
            <a:off x="4414193" y="4675665"/>
            <a:ext cx="1017954" cy="2182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Игорь\Desktop\Горизонт\aimage004.jpg">
            <a:extLst>
              <a:ext uri="{FF2B5EF4-FFF2-40B4-BE49-F238E27FC236}">
                <a16:creationId xmlns:a16="http://schemas.microsoft.com/office/drawing/2014/main" id="{313433E8-0B94-9C1B-7093-4996ED7E6E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0" t="14610" r="2610"/>
          <a:stretch/>
        </p:blipFill>
        <p:spPr bwMode="auto">
          <a:xfrm>
            <a:off x="7429185" y="4840211"/>
            <a:ext cx="3036061" cy="1829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56727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2F6D25-E78E-384B-5F7C-9B54FC5F7CD5}"/>
              </a:ext>
            </a:extLst>
          </p:cNvPr>
          <p:cNvSpPr txBox="1">
            <a:spLocks/>
          </p:cNvSpPr>
          <p:nvPr/>
        </p:nvSpPr>
        <p:spPr>
          <a:xfrm>
            <a:off x="809626" y="214313"/>
            <a:ext cx="10715624" cy="1357312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000" b="1" dirty="0">
                <a:latin typeface="+mj-lt"/>
              </a:rPr>
              <a:t>8 dedicated space debris mini-observatories of </a:t>
            </a:r>
            <a:r>
              <a:rPr lang="en-US" sz="3000" b="1" dirty="0" err="1">
                <a:latin typeface="+mj-lt"/>
              </a:rPr>
              <a:t>Roscosmos</a:t>
            </a:r>
            <a:r>
              <a:rPr lang="en-US" sz="3000" b="1" dirty="0">
                <a:latin typeface="+mj-lt"/>
              </a:rPr>
              <a:t>: 4 EOP-1, 4 EOP-2 (8x19.2 cm system, 4x25 cm, 8x 40 cm and 4x65 cm telescopes) to improve conjunction assessment analysis </a:t>
            </a:r>
            <a:endParaRPr lang="ru-RU" sz="3000" b="1" dirty="0">
              <a:latin typeface="+mj-lt"/>
              <a:ea typeface="+mj-ea"/>
              <a:cs typeface="+mj-cs"/>
            </a:endParaRPr>
          </a:p>
        </p:txBody>
      </p:sp>
      <p:pic>
        <p:nvPicPr>
          <p:cNvPr id="3" name="Picture 4" descr="ISON-EOP1-2&amp;OES-eng-20140926">
            <a:extLst>
              <a:ext uri="{FF2B5EF4-FFF2-40B4-BE49-F238E27FC236}">
                <a16:creationId xmlns:a16="http://schemas.microsoft.com/office/drawing/2014/main" id="{7DCCB0BD-0185-82B4-DC8E-83F21DDDEE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36" t="11554" r="3993" b="4126"/>
          <a:stretch>
            <a:fillRect/>
          </a:stretch>
        </p:blipFill>
        <p:spPr bwMode="auto">
          <a:xfrm>
            <a:off x="1852613" y="1643063"/>
            <a:ext cx="494665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C:\Documents and Settings\Admin\Рабочий стол\image002e.jpg">
            <a:extLst>
              <a:ext uri="{FF2B5EF4-FFF2-40B4-BE49-F238E27FC236}">
                <a16:creationId xmlns:a16="http://schemas.microsoft.com/office/drawing/2014/main" id="{6CF30DDA-B951-CA09-078F-B2282255DA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09" b="25319"/>
          <a:stretch>
            <a:fillRect/>
          </a:stretch>
        </p:blipFill>
        <p:spPr bwMode="auto">
          <a:xfrm>
            <a:off x="5975350" y="3357563"/>
            <a:ext cx="4735513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C:\Documents and Settings\Admin\Рабочий стол\x.JPG">
            <a:extLst>
              <a:ext uri="{FF2B5EF4-FFF2-40B4-BE49-F238E27FC236}">
                <a16:creationId xmlns:a16="http://schemas.microsoft.com/office/drawing/2014/main" id="{FB36C6BD-4601-F1A0-799E-15B99B20A5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49" t="34789" r="3214" b="19489"/>
          <a:stretch>
            <a:fillRect/>
          </a:stretch>
        </p:blipFill>
        <p:spPr bwMode="auto">
          <a:xfrm>
            <a:off x="1852613" y="4929188"/>
            <a:ext cx="3857625" cy="164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5">
            <a:extLst>
              <a:ext uri="{FF2B5EF4-FFF2-40B4-BE49-F238E27FC236}">
                <a16:creationId xmlns:a16="http://schemas.microsoft.com/office/drawing/2014/main" id="{FC0B17E5-2579-ADD6-5D9D-C2573278E8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33" t="30511" r="7166" b="28038"/>
          <a:stretch>
            <a:fillRect/>
          </a:stretch>
        </p:blipFill>
        <p:spPr bwMode="auto">
          <a:xfrm>
            <a:off x="1924050" y="3571875"/>
            <a:ext cx="371475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C:\Documents and Settings\Admin\Рабочий стол\image006.jpg">
            <a:extLst>
              <a:ext uri="{FF2B5EF4-FFF2-40B4-BE49-F238E27FC236}">
                <a16:creationId xmlns:a16="http://schemas.microsoft.com/office/drawing/2014/main" id="{AFD7CA9A-6276-6BDA-784A-E7A664C6C6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278" b="23463"/>
          <a:stretch>
            <a:fillRect/>
          </a:stretch>
        </p:blipFill>
        <p:spPr bwMode="auto">
          <a:xfrm>
            <a:off x="5853113" y="5000625"/>
            <a:ext cx="5072062" cy="156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 descr="C:\Documents and Settings\Admin\Рабочий стол\Doc99008h81.files\image002.jpg">
            <a:extLst>
              <a:ext uri="{FF2B5EF4-FFF2-40B4-BE49-F238E27FC236}">
                <a16:creationId xmlns:a16="http://schemas.microsoft.com/office/drawing/2014/main" id="{716ABE8F-5331-567B-1595-A1ECA7E994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3" t="18967" b="26505"/>
          <a:stretch>
            <a:fillRect/>
          </a:stretch>
        </p:blipFill>
        <p:spPr bwMode="auto">
          <a:xfrm>
            <a:off x="5995988" y="1643063"/>
            <a:ext cx="4643437" cy="164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Номер слайда 9">
            <a:extLst>
              <a:ext uri="{FF2B5EF4-FFF2-40B4-BE49-F238E27FC236}">
                <a16:creationId xmlns:a16="http://schemas.microsoft.com/office/drawing/2014/main" id="{41BB18CC-CD8B-843B-CE06-265745C54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67738" y="6492875"/>
            <a:ext cx="2133600" cy="365125"/>
          </a:xfrm>
        </p:spPr>
        <p:txBody>
          <a:bodyPr/>
          <a:lstStyle/>
          <a:p>
            <a:pPr>
              <a:defRPr/>
            </a:pPr>
            <a:fld id="{B31E9E09-EA0F-49FF-BB6A-C7B9DBBB2219}" type="slidenum">
              <a:rPr lang="ru-RU" sz="1500" b="1" smtClean="0"/>
              <a:pPr>
                <a:defRPr/>
              </a:pPr>
              <a:t>7</a:t>
            </a:fld>
            <a:endParaRPr lang="ru-RU" sz="1500" b="1" dirty="0"/>
          </a:p>
        </p:txBody>
      </p:sp>
    </p:spTree>
    <p:extLst>
      <p:ext uri="{BB962C8B-B14F-4D97-AF65-F5344CB8AC3E}">
        <p14:creationId xmlns:p14="http://schemas.microsoft.com/office/powerpoint/2010/main" val="41472056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6910E0-5E8F-0033-7DCC-11D0F3411101}"/>
              </a:ext>
            </a:extLst>
          </p:cNvPr>
          <p:cNvSpPr txBox="1">
            <a:spLocks/>
          </p:cNvSpPr>
          <p:nvPr/>
        </p:nvSpPr>
        <p:spPr>
          <a:xfrm>
            <a:off x="209551" y="284833"/>
            <a:ext cx="11901634" cy="147054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New stage of ISON development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: 22-cm telescope in </a:t>
            </a:r>
            <a:r>
              <a:rPr lang="en-US" sz="2600" i="1" dirty="0">
                <a:latin typeface="Arial" panose="020B0604020202020204" pitchFamily="34" charset="0"/>
                <a:cs typeface="Arial" panose="020B0604020202020204" pitchFamily="34" charset="0"/>
              </a:rPr>
              <a:t>South Africa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, 28-cm telescope in </a:t>
            </a:r>
            <a:r>
              <a:rPr lang="en-US" sz="2600" i="1" dirty="0">
                <a:latin typeface="Arial" panose="020B0604020202020204" pitchFamily="34" charset="0"/>
                <a:cs typeface="Arial" panose="020B0604020202020204" pitchFamily="34" charset="0"/>
              </a:rPr>
              <a:t>Slovakia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, 60-cm and 25-cm telescopes in </a:t>
            </a:r>
            <a:r>
              <a:rPr lang="en-US" sz="2600" i="1" dirty="0">
                <a:latin typeface="Arial" panose="020B0604020202020204" pitchFamily="34" charset="0"/>
                <a:cs typeface="Arial" panose="020B0604020202020204" pitchFamily="34" charset="0"/>
              </a:rPr>
              <a:t>Bolivia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, 28-cm telescope in </a:t>
            </a:r>
            <a:r>
              <a:rPr lang="en-US" sz="2600" i="1" dirty="0">
                <a:latin typeface="Arial" panose="020B0604020202020204" pitchFamily="34" charset="0"/>
                <a:cs typeface="Arial" panose="020B0604020202020204" pitchFamily="34" charset="0"/>
              </a:rPr>
              <a:t>China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, 40-cm and 20-cm telescopes in </a:t>
            </a:r>
            <a:r>
              <a:rPr lang="en-US" sz="2600" i="1" dirty="0">
                <a:latin typeface="Arial" panose="020B0604020202020204" pitchFamily="34" charset="0"/>
                <a:cs typeface="Arial" panose="020B0604020202020204" pitchFamily="34" charset="0"/>
              </a:rPr>
              <a:t>Mongolia</a:t>
            </a: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25-cm telescope in </a:t>
            </a:r>
            <a:r>
              <a:rPr lang="en-US" sz="2600" i="1" dirty="0">
                <a:latin typeface="Arial" panose="020B0604020202020204" pitchFamily="34" charset="0"/>
                <a:cs typeface="Arial" panose="020B0604020202020204" pitchFamily="34" charset="0"/>
              </a:rPr>
              <a:t>Mexico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, 25-cm telescope for </a:t>
            </a:r>
            <a:r>
              <a:rPr lang="en-US" sz="2600" i="1" dirty="0">
                <a:latin typeface="Arial" panose="020B0604020202020204" pitchFamily="34" charset="0"/>
                <a:cs typeface="Arial" panose="020B0604020202020204" pitchFamily="34" charset="0"/>
              </a:rPr>
              <a:t>Spain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workshop building</a:t>
            </a:r>
            <a:endParaRPr lang="ru-RU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3" descr="C:\Users\Игорь\Desktop\ЮАР\Новая папка\IMG-20211021-WA0003.jpg">
            <a:extLst>
              <a:ext uri="{FF2B5EF4-FFF2-40B4-BE49-F238E27FC236}">
                <a16:creationId xmlns:a16="http://schemas.microsoft.com/office/drawing/2014/main" id="{78C2C642-89C4-682D-30DA-09C5DD3C78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34" r="12901"/>
          <a:stretch/>
        </p:blipFill>
        <p:spPr bwMode="auto">
          <a:xfrm>
            <a:off x="114549" y="1896745"/>
            <a:ext cx="2579490" cy="2322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Ноут\Фото\Путешествия\Фесй_словакия\форум\image002.jpg">
            <a:extLst>
              <a:ext uri="{FF2B5EF4-FFF2-40B4-BE49-F238E27FC236}">
                <a16:creationId xmlns:a16="http://schemas.microsoft.com/office/drawing/2014/main" id="{1580C9B7-CB1D-A302-3DD0-65578787C1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02" b="1802"/>
          <a:stretch/>
        </p:blipFill>
        <p:spPr bwMode="auto">
          <a:xfrm>
            <a:off x="2772852" y="1858439"/>
            <a:ext cx="2104381" cy="2625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E4F715E-87DB-0412-C792-1A3F1BA8DEE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2360" y="1906942"/>
            <a:ext cx="2104381" cy="248408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30C5B43-D628-28C8-DFBA-2436FC02504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86" t="17313" r="22431"/>
          <a:stretch/>
        </p:blipFill>
        <p:spPr bwMode="auto">
          <a:xfrm>
            <a:off x="7403072" y="1546418"/>
            <a:ext cx="1991054" cy="178511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C19C56A-0EB8-05DA-E1C2-C5F9625A6BE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0458" y="1562405"/>
            <a:ext cx="2068618" cy="156017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1A65B9B-366D-8E39-9E7D-6A864E9F7EC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142" r="37880"/>
          <a:stretch/>
        </p:blipFill>
        <p:spPr>
          <a:xfrm>
            <a:off x="3588901" y="4687300"/>
            <a:ext cx="3228563" cy="204779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9768947-2D28-1E73-93D2-AD44F5AC960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1986" y="4998683"/>
            <a:ext cx="2788976" cy="185931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ED60389-24D5-9476-41EB-9982AEEFAF55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52" b="27331"/>
          <a:stretch/>
        </p:blipFill>
        <p:spPr>
          <a:xfrm>
            <a:off x="7245449" y="3368635"/>
            <a:ext cx="4547728" cy="160318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2E55569-8787-66A4-A0F2-EDAE44D6963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4812" y="5111562"/>
            <a:ext cx="2336373" cy="157204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E7F0DCD-6B2C-6B2D-8B53-DCE475743AB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15" y="4516309"/>
            <a:ext cx="3398789" cy="2268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9838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40ED1F-15D0-88D1-CA4D-C8924A056C2A}"/>
              </a:ext>
            </a:extLst>
          </p:cNvPr>
          <p:cNvSpPr txBox="1">
            <a:spLocks/>
          </p:cNvSpPr>
          <p:nvPr/>
        </p:nvSpPr>
        <p:spPr>
          <a:xfrm>
            <a:off x="514350" y="161256"/>
            <a:ext cx="11496675" cy="119821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/>
              <a:t>Start of ISON cooperation with </a:t>
            </a:r>
            <a:r>
              <a:rPr lang="en-US" sz="3600" b="1" dirty="0" err="1"/>
              <a:t>Kottamia</a:t>
            </a:r>
            <a:r>
              <a:rPr lang="en-US" sz="3600" b="1" dirty="0"/>
              <a:t> Astronomical Observatory, NRIAG</a:t>
            </a:r>
            <a:endParaRPr lang="ru-RU" sz="3600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5691342-B5F3-4F9D-3D2D-7CC98EE8C3E5}"/>
              </a:ext>
            </a:extLst>
          </p:cNvPr>
          <p:cNvSpPr txBox="1">
            <a:spLocks/>
          </p:cNvSpPr>
          <p:nvPr/>
        </p:nvSpPr>
        <p:spPr>
          <a:xfrm>
            <a:off x="3859731" y="1359468"/>
            <a:ext cx="7998894" cy="2917255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r>
              <a:rPr lang="en-US" sz="2400" dirty="0"/>
              <a:t>28-cm telescope with FOV 3.3x2.2 degree</a:t>
            </a:r>
          </a:p>
          <a:p>
            <a:pPr marL="0" indent="0" algn="just">
              <a:buFont typeface="Arial" pitchFamily="34" charset="0"/>
              <a:buNone/>
            </a:pPr>
            <a:r>
              <a:rPr lang="en-US" sz="2400" dirty="0"/>
              <a:t>80 km from Cairo (to Suez direction), height above sea level 450 m.</a:t>
            </a:r>
          </a:p>
          <a:p>
            <a:pPr marL="0" indent="0" algn="just">
              <a:buFont typeface="Arial" pitchFamily="34" charset="0"/>
              <a:buNone/>
            </a:pPr>
            <a:r>
              <a:rPr lang="en-US" sz="2400" dirty="0"/>
              <a:t>July 2017 signing NRIAG/KIAM agreement (finished in 2021)</a:t>
            </a:r>
          </a:p>
          <a:p>
            <a:pPr marL="0" indent="0" algn="just">
              <a:buFont typeface="Arial" pitchFamily="34" charset="0"/>
              <a:buNone/>
            </a:pPr>
            <a:r>
              <a:rPr lang="en-US" sz="2400" dirty="0"/>
              <a:t>March 2018 installation of ISON software and first tests</a:t>
            </a:r>
          </a:p>
          <a:p>
            <a:pPr marL="0" indent="0" algn="just">
              <a:buFont typeface="Arial" pitchFamily="34" charset="0"/>
              <a:buNone/>
            </a:pPr>
            <a:r>
              <a:rPr lang="en-US" sz="2400" dirty="0"/>
              <a:t>April 2019 first GEO survey</a:t>
            </a:r>
          </a:p>
          <a:p>
            <a:pPr marL="0" indent="0" algn="just">
              <a:buFont typeface="Arial" pitchFamily="34" charset="0"/>
              <a:buNone/>
            </a:pPr>
            <a:r>
              <a:rPr lang="en-US" sz="2400" dirty="0"/>
              <a:t>NRIAG/ISON BS agreement is under signing </a:t>
            </a:r>
            <a:endParaRPr lang="ru-RU" sz="2400" dirty="0"/>
          </a:p>
        </p:txBody>
      </p:sp>
      <p:pic>
        <p:nvPicPr>
          <p:cNvPr id="4" name="Picture 3" descr="C:\Users\Игорь\Desktop\image00ч2в.jpg">
            <a:extLst>
              <a:ext uri="{FF2B5EF4-FFF2-40B4-BE49-F238E27FC236}">
                <a16:creationId xmlns:a16="http://schemas.microsoft.com/office/drawing/2014/main" id="{53852957-CEBD-6D10-3BA9-839B2C1B1D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94"/>
          <a:stretch/>
        </p:blipFill>
        <p:spPr bwMode="auto">
          <a:xfrm>
            <a:off x="3966681" y="4558196"/>
            <a:ext cx="2290952" cy="215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Игорь\Desktop\image010.jpg">
            <a:extLst>
              <a:ext uri="{FF2B5EF4-FFF2-40B4-BE49-F238E27FC236}">
                <a16:creationId xmlns:a16="http://schemas.microsoft.com/office/drawing/2014/main" id="{7F1AD408-D1AA-F61C-D442-764ABA62C2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96" y="4558196"/>
            <a:ext cx="3223379" cy="2146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Игорь\Desktop\image002.jpg">
            <a:extLst>
              <a:ext uri="{FF2B5EF4-FFF2-40B4-BE49-F238E27FC236}">
                <a16:creationId xmlns:a16="http://schemas.microsoft.com/office/drawing/2014/main" id="{3A37E774-5883-5162-4361-433B8E3AD1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94" t="11150" r="10398"/>
          <a:stretch/>
        </p:blipFill>
        <p:spPr bwMode="auto">
          <a:xfrm>
            <a:off x="6418625" y="4506495"/>
            <a:ext cx="2900113" cy="2130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53EE5FE-7D35-7A99-6F8B-1D44F41E51E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889"/>
          <a:stretch/>
        </p:blipFill>
        <p:spPr>
          <a:xfrm>
            <a:off x="333375" y="1619249"/>
            <a:ext cx="3261447" cy="265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35576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1212</TotalTime>
  <Words>1165</Words>
  <Application>Microsoft Office PowerPoint</Application>
  <PresentationFormat>Широкоэкранный</PresentationFormat>
  <Paragraphs>92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Montserrat Ultra-Bold</vt:lpstr>
      <vt:lpstr>Tek Tall Arabic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Current map of the ISON network</vt:lpstr>
      <vt:lpstr>Презентация PowerPoint</vt:lpstr>
      <vt:lpstr>Main structure of the new  database in ISON-BS</vt:lpstr>
      <vt:lpstr>Distribution of 96 mln. measurements by visual magnitude – in %</vt:lpstr>
      <vt:lpstr>Number of objects at high orbits in database by year</vt:lpstr>
      <vt:lpstr>Parameters of the database of bright GEO-objects</vt:lpstr>
      <vt:lpstr>Презентация PowerPoint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status of ISON:                                                 an open international project and database     for space debris information exchange</dc:title>
  <dc:creator>Igor M</dc:creator>
  <cp:lastModifiedBy>Igor M</cp:lastModifiedBy>
  <cp:revision>116</cp:revision>
  <dcterms:created xsi:type="dcterms:W3CDTF">2023-09-19T19:49:47Z</dcterms:created>
  <dcterms:modified xsi:type="dcterms:W3CDTF">2023-10-10T06:13:31Z</dcterms:modified>
</cp:coreProperties>
</file>